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3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7"/>
  </p:notesMasterIdLst>
  <p:sldIdLst>
    <p:sldId id="280" r:id="rId3"/>
    <p:sldId id="293" r:id="rId4"/>
    <p:sldId id="320" r:id="rId5"/>
    <p:sldId id="332" r:id="rId6"/>
    <p:sldId id="354" r:id="rId7"/>
    <p:sldId id="355" r:id="rId8"/>
    <p:sldId id="331" r:id="rId9"/>
    <p:sldId id="358" r:id="rId10"/>
    <p:sldId id="359" r:id="rId11"/>
    <p:sldId id="334" r:id="rId12"/>
    <p:sldId id="361" r:id="rId13"/>
    <p:sldId id="362" r:id="rId14"/>
    <p:sldId id="356" r:id="rId15"/>
    <p:sldId id="365" r:id="rId16"/>
    <p:sldId id="363" r:id="rId17"/>
    <p:sldId id="330" r:id="rId18"/>
    <p:sldId id="336" r:id="rId19"/>
    <p:sldId id="344" r:id="rId20"/>
    <p:sldId id="339" r:id="rId21"/>
    <p:sldId id="340" r:id="rId22"/>
    <p:sldId id="341" r:id="rId23"/>
    <p:sldId id="343" r:id="rId24"/>
    <p:sldId id="342" r:id="rId25"/>
    <p:sldId id="357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E73A1C"/>
    <a:srgbClr val="101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88645" autoAdjust="0"/>
  </p:normalViewPr>
  <p:slideViewPr>
    <p:cSldViewPr snapToGrid="0" snapToObjects="1">
      <p:cViewPr>
        <p:scale>
          <a:sx n="91" d="100"/>
          <a:sy n="91" d="100"/>
        </p:scale>
        <p:origin x="288" y="45"/>
      </p:cViewPr>
      <p:guideLst>
        <p:guide orient="horz" pos="2160"/>
        <p:guide pos="384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22902-7721-46AB-A89C-242E973CB7B3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285AE-F44A-4427-8E01-B5D0F85BD9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84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makefile/p/darknet-win-port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62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https://github.com/Ewenwan/DeepLearning_tutorials/blob/master/ObjectDetections/yolo/yolo_tf.py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https://pjreddie.com/media/files/papers/yolo.pdf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https://arxiv.org/pdf/1612.08242.pdf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Yolo2 https://zhuanlan.zhihu.com/p/35325884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全连接层（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connected layers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）在整个卷积神经网络中起到“分类器”的作用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非极大值抑制算法（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Non-maximum suppression, NMS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）的本质是搜索局部极大值，抑制非极大值元素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dirty="0"/>
              <a:t>每个格子输出</a:t>
            </a:r>
            <a:r>
              <a:rPr lang="en-US" altLang="zh-CN" dirty="0"/>
              <a:t>B</a:t>
            </a:r>
            <a:r>
              <a:rPr lang="zh-CN" altLang="en-US" dirty="0"/>
              <a:t>个</a:t>
            </a:r>
            <a:r>
              <a:rPr lang="en-US" altLang="zh-CN" dirty="0"/>
              <a:t>bounding box</a:t>
            </a:r>
            <a:r>
              <a:rPr lang="zh-CN" altLang="en-US" dirty="0"/>
              <a:t>（包含物体的矩形区域）信息，以及</a:t>
            </a:r>
            <a:r>
              <a:rPr lang="en-US" altLang="zh-CN" dirty="0"/>
              <a:t>C</a:t>
            </a:r>
            <a:r>
              <a:rPr lang="zh-CN" altLang="en-US" dirty="0"/>
              <a:t>个物体属于某种类别的概率信息。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Bounding box</a:t>
            </a:r>
            <a:r>
              <a:rPr lang="zh-CN" altLang="en-US" dirty="0"/>
              <a:t>信息包含</a:t>
            </a:r>
            <a:r>
              <a:rPr lang="en-US" altLang="zh-CN" dirty="0"/>
              <a:t>5</a:t>
            </a:r>
            <a:r>
              <a:rPr lang="zh-CN" altLang="en-US" dirty="0"/>
              <a:t>个数据值，分别是</a:t>
            </a:r>
            <a:r>
              <a:rPr lang="en-US" altLang="zh-CN" dirty="0" err="1"/>
              <a:t>x,y,w,h</a:t>
            </a:r>
            <a:r>
              <a:rPr lang="en-US" altLang="zh-CN" dirty="0"/>
              <a:t>,</a:t>
            </a:r>
            <a:r>
              <a:rPr lang="zh-CN" altLang="en-US" dirty="0"/>
              <a:t>和</a:t>
            </a:r>
            <a:r>
              <a:rPr lang="en-US" altLang="zh-CN" dirty="0"/>
              <a:t>confidence</a:t>
            </a:r>
            <a:r>
              <a:rPr lang="zh-CN" altLang="en-US" dirty="0"/>
              <a:t>。 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 err="1"/>
              <a:t>x,y</a:t>
            </a:r>
            <a:r>
              <a:rPr lang="zh-CN" altLang="en-US" dirty="0"/>
              <a:t>是指当前格子预测得到的物体的</a:t>
            </a:r>
            <a:r>
              <a:rPr lang="en-US" altLang="zh-CN" dirty="0"/>
              <a:t>bounding box</a:t>
            </a:r>
            <a:r>
              <a:rPr lang="zh-CN" altLang="en-US" dirty="0"/>
              <a:t>的中心位置的坐标。</a:t>
            </a:r>
            <a:endParaRPr lang="en-US" altLang="zh-CN" dirty="0"/>
          </a:p>
          <a:p>
            <a:r>
              <a:rPr lang="en-US" altLang="zh-CN" dirty="0" err="1"/>
              <a:t>w,h</a:t>
            </a:r>
            <a:r>
              <a:rPr lang="zh-CN" altLang="en-US" dirty="0"/>
              <a:t>是</a:t>
            </a:r>
            <a:r>
              <a:rPr lang="en-US" altLang="zh-CN" dirty="0"/>
              <a:t>bounding box</a:t>
            </a:r>
            <a:r>
              <a:rPr lang="zh-CN" altLang="en-US" dirty="0"/>
              <a:t>的宽度和高度。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置信度（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 score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所谓置信度其实包含两个方面，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一是这个边界框含有目标的可能性大小（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0/1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二是这个边界框的准确度（交并比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zh-CN" altLang="en-US" dirty="0"/>
              <a:t>注意：</a:t>
            </a:r>
            <a:endParaRPr lang="en-US" altLang="zh-CN" dirty="0"/>
          </a:p>
          <a:p>
            <a:r>
              <a:rPr lang="zh-CN" altLang="en-US" dirty="0"/>
              <a:t>实际训练过程中，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h</a:t>
            </a:r>
            <a:r>
              <a:rPr lang="zh-CN" altLang="en-US" dirty="0"/>
              <a:t>的值使用图像的宽度和高度进行归一化到</a:t>
            </a:r>
            <a:r>
              <a:rPr lang="en-US" altLang="zh-CN" dirty="0"/>
              <a:t>[0,1]</a:t>
            </a:r>
            <a:r>
              <a:rPr lang="zh-CN" altLang="en-US" dirty="0"/>
              <a:t>区间内；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是</a:t>
            </a:r>
            <a:r>
              <a:rPr lang="en-US" altLang="zh-CN" dirty="0"/>
              <a:t>bounding box</a:t>
            </a:r>
            <a:r>
              <a:rPr lang="zh-CN" altLang="en-US" dirty="0"/>
              <a:t>中心位置相对于当前格子位置的偏移值，并且被归一化到</a:t>
            </a:r>
            <a:r>
              <a:rPr lang="en-US" altLang="zh-CN" dirty="0"/>
              <a:t>[0,1]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YOLO</a:t>
            </a:r>
            <a:r>
              <a:rPr lang="zh-CN" altLang="en-US" dirty="0"/>
              <a:t>网络最终的全连接层的输出维度是 </a:t>
            </a:r>
            <a:r>
              <a:rPr lang="en-US" altLang="zh-CN" dirty="0"/>
              <a:t>S*S*(B*5 + C)</a:t>
            </a:r>
            <a:r>
              <a:rPr lang="zh-CN" altLang="en-US" dirty="0"/>
              <a:t>。 </a:t>
            </a:r>
            <a:endParaRPr lang="en-US" altLang="zh-CN" dirty="0"/>
          </a:p>
          <a:p>
            <a:r>
              <a:rPr lang="en-US" altLang="zh-CN" dirty="0"/>
              <a:t>YOLO</a:t>
            </a:r>
            <a:r>
              <a:rPr lang="zh-CN" altLang="en-US" dirty="0"/>
              <a:t>论文中，作者训练采用的输入图像分辨率是</a:t>
            </a:r>
            <a:r>
              <a:rPr lang="en-US" altLang="zh-CN" dirty="0"/>
              <a:t>448x448</a:t>
            </a:r>
            <a:r>
              <a:rPr lang="zh-CN" altLang="en-US" dirty="0"/>
              <a:t>，</a:t>
            </a:r>
            <a:r>
              <a:rPr lang="en-US" altLang="zh-CN" dirty="0"/>
              <a:t>S=7</a:t>
            </a:r>
            <a:r>
              <a:rPr lang="zh-CN" altLang="en-US" dirty="0"/>
              <a:t>，</a:t>
            </a:r>
            <a:r>
              <a:rPr lang="en-US" altLang="zh-CN" dirty="0"/>
              <a:t>B=2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采用</a:t>
            </a:r>
            <a:r>
              <a:rPr lang="en-US" altLang="zh-CN" dirty="0"/>
              <a:t>VOC 20</a:t>
            </a:r>
            <a:r>
              <a:rPr lang="zh-CN" altLang="en-US" dirty="0"/>
              <a:t>类标注物体作为训练数据，</a:t>
            </a:r>
            <a:r>
              <a:rPr lang="en-US" altLang="zh-CN" dirty="0"/>
              <a:t>C=20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因此输出向量为</a:t>
            </a:r>
            <a:r>
              <a:rPr lang="en-US" altLang="zh-CN" dirty="0"/>
              <a:t>7*7*(20 + 2*5)=1470</a:t>
            </a:r>
            <a:r>
              <a:rPr lang="zh-CN" altLang="en-US" dirty="0"/>
              <a:t>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03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59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55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26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85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>
                <a:hlinkClick r:id="rId3"/>
              </a:rPr>
              <a:t>Darknet</a:t>
            </a:r>
            <a:r>
              <a:rPr lang="en-US" altLang="zh-CN" b="1" dirty="0">
                <a:hlinkClick r:id="rId3"/>
              </a:rPr>
              <a:t> windows</a:t>
            </a:r>
            <a:r>
              <a:rPr lang="zh-CN" altLang="en-US" b="1" dirty="0">
                <a:hlinkClick r:id="rId3"/>
              </a:rPr>
              <a:t>移植</a:t>
            </a:r>
            <a:r>
              <a:rPr lang="en-US" altLang="zh-CN" b="1" dirty="0">
                <a:hlinkClick r:id="rId3"/>
              </a:rPr>
              <a:t>(YOLO v2)</a:t>
            </a:r>
            <a:r>
              <a:rPr lang="en-US" altLang="zh-CN" b="1" dirty="0"/>
              <a:t> </a:t>
            </a:r>
          </a:p>
          <a:p>
            <a:r>
              <a:rPr lang="en-US" altLang="zh-CN" dirty="0"/>
              <a:t>http://www.cnblogs.com/makefile/p/darknet-win-port.html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9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32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06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90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57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284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颜色差值加权无向图区域差异 分割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基于颜色、纹理、尺寸、交叠相似度的 层次聚类</a:t>
            </a:r>
            <a:endParaRPr lang="en-US" altLang="zh-CN" dirty="0"/>
          </a:p>
          <a:p>
            <a:r>
              <a:rPr lang="zh-CN" altLang="en-US" dirty="0"/>
              <a:t>颜色差异</a:t>
            </a:r>
            <a:r>
              <a:rPr lang="en-US" altLang="zh-CN" dirty="0"/>
              <a:t>-</a:t>
            </a:r>
            <a:r>
              <a:rPr lang="zh-CN" altLang="en-US" dirty="0"/>
              <a:t>基于颜色直方图 </a:t>
            </a:r>
            <a:r>
              <a:rPr lang="en-US" altLang="zh-CN" dirty="0"/>
              <a:t>25</a:t>
            </a:r>
            <a:r>
              <a:rPr lang="zh-CN" altLang="en-US" dirty="0"/>
              <a:t>*</a:t>
            </a:r>
            <a:r>
              <a:rPr lang="en-US" altLang="zh-CN" dirty="0"/>
              <a:t>3=75</a:t>
            </a:r>
          </a:p>
          <a:p>
            <a:r>
              <a:rPr lang="zh-CN" altLang="en-US" dirty="0"/>
              <a:t>纹理差异</a:t>
            </a:r>
            <a:r>
              <a:rPr lang="en-US" altLang="zh-CN" dirty="0"/>
              <a:t>-</a:t>
            </a:r>
            <a:r>
              <a:rPr lang="zh-CN" altLang="en-US" dirty="0"/>
              <a:t>类似</a:t>
            </a:r>
            <a:r>
              <a:rPr lang="en-US" altLang="zh-CN" dirty="0"/>
              <a:t>SIFT</a:t>
            </a:r>
            <a:r>
              <a:rPr lang="zh-CN" altLang="en-US" dirty="0"/>
              <a:t>算法描述空间差异</a:t>
            </a:r>
            <a:r>
              <a:rPr lang="zh-CN" altLang="en-US" baseline="0" dirty="0"/>
              <a:t> </a:t>
            </a:r>
            <a:r>
              <a:rPr lang="en-US" altLang="zh-CN" baseline="0" dirty="0"/>
              <a:t>8</a:t>
            </a:r>
            <a:r>
              <a:rPr lang="zh-CN" altLang="en-US" baseline="0" dirty="0"/>
              <a:t>个方向 </a:t>
            </a:r>
            <a:r>
              <a:rPr lang="en-US" altLang="zh-CN" baseline="0" dirty="0"/>
              <a:t>10</a:t>
            </a:r>
            <a:r>
              <a:rPr lang="zh-CN" altLang="en-US" baseline="0" dirty="0"/>
              <a:t>个</a:t>
            </a:r>
            <a:r>
              <a:rPr lang="en-US" altLang="zh-CN" baseline="0" dirty="0"/>
              <a:t>bin 3</a:t>
            </a:r>
            <a:r>
              <a:rPr lang="zh-CN" altLang="en-US" baseline="0" dirty="0"/>
              <a:t>*</a:t>
            </a:r>
            <a:r>
              <a:rPr lang="en-US" altLang="zh-CN" baseline="0" dirty="0"/>
              <a:t>8</a:t>
            </a:r>
            <a:r>
              <a:rPr lang="zh-CN" altLang="en-US" baseline="0" dirty="0"/>
              <a:t>*</a:t>
            </a:r>
            <a:r>
              <a:rPr lang="en-US" altLang="zh-CN" baseline="0" dirty="0"/>
              <a:t>10=240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53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sppnet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依然首先通过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selective search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产生一系列的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proposal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24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颜色差值加权无向图区域差异 分割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基于颜色、纹理、尺寸、交叠相似度的 层次聚类</a:t>
            </a:r>
            <a:endParaRPr lang="en-US" altLang="zh-CN" dirty="0"/>
          </a:p>
          <a:p>
            <a:r>
              <a:rPr lang="zh-CN" altLang="en-US" dirty="0"/>
              <a:t>颜色差异</a:t>
            </a:r>
            <a:r>
              <a:rPr lang="en-US" altLang="zh-CN" dirty="0"/>
              <a:t>-</a:t>
            </a:r>
            <a:r>
              <a:rPr lang="zh-CN" altLang="en-US" dirty="0"/>
              <a:t>基于颜色直方图 </a:t>
            </a:r>
            <a:r>
              <a:rPr lang="en-US" altLang="zh-CN" dirty="0"/>
              <a:t>25</a:t>
            </a:r>
            <a:r>
              <a:rPr lang="zh-CN" altLang="en-US" dirty="0"/>
              <a:t>*</a:t>
            </a:r>
            <a:r>
              <a:rPr lang="en-US" altLang="zh-CN" dirty="0"/>
              <a:t>3=75</a:t>
            </a:r>
          </a:p>
          <a:p>
            <a:r>
              <a:rPr lang="zh-CN" altLang="en-US" dirty="0"/>
              <a:t>纹理差异</a:t>
            </a:r>
            <a:r>
              <a:rPr lang="en-US" altLang="zh-CN" dirty="0"/>
              <a:t>-</a:t>
            </a:r>
            <a:r>
              <a:rPr lang="zh-CN" altLang="en-US" dirty="0"/>
              <a:t>类似</a:t>
            </a:r>
            <a:r>
              <a:rPr lang="en-US" altLang="zh-CN" dirty="0"/>
              <a:t>SIFT</a:t>
            </a:r>
            <a:r>
              <a:rPr lang="zh-CN" altLang="en-US" dirty="0"/>
              <a:t>算法描述空间差异</a:t>
            </a:r>
            <a:r>
              <a:rPr lang="zh-CN" altLang="en-US" baseline="0" dirty="0"/>
              <a:t> </a:t>
            </a:r>
            <a:r>
              <a:rPr lang="en-US" altLang="zh-CN" baseline="0" dirty="0"/>
              <a:t>8</a:t>
            </a:r>
            <a:r>
              <a:rPr lang="zh-CN" altLang="en-US" baseline="0" dirty="0"/>
              <a:t>个方向 </a:t>
            </a:r>
            <a:r>
              <a:rPr lang="en-US" altLang="zh-CN" baseline="0" dirty="0"/>
              <a:t>10</a:t>
            </a:r>
            <a:r>
              <a:rPr lang="zh-CN" altLang="en-US" baseline="0" dirty="0"/>
              <a:t>个</a:t>
            </a:r>
            <a:r>
              <a:rPr lang="en-US" altLang="zh-CN" baseline="0" dirty="0"/>
              <a:t>bin 3</a:t>
            </a:r>
            <a:r>
              <a:rPr lang="zh-CN" altLang="en-US" baseline="0" dirty="0"/>
              <a:t>*</a:t>
            </a:r>
            <a:r>
              <a:rPr lang="en-US" altLang="zh-CN" baseline="0" dirty="0"/>
              <a:t>8</a:t>
            </a:r>
            <a:r>
              <a:rPr lang="zh-CN" altLang="en-US" baseline="0" dirty="0"/>
              <a:t>*</a:t>
            </a:r>
            <a:r>
              <a:rPr lang="en-US" altLang="zh-CN" baseline="0" dirty="0"/>
              <a:t>10=240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53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认为</a:t>
            </a:r>
            <a:r>
              <a:rPr lang="en-US" altLang="zh-CN" dirty="0"/>
              <a:t>faster </a:t>
            </a:r>
            <a:r>
              <a:rPr lang="en-US" altLang="zh-CN" dirty="0" err="1"/>
              <a:t>rcnn</a:t>
            </a:r>
            <a:r>
              <a:rPr lang="en-US" altLang="zh-CN" dirty="0"/>
              <a:t> </a:t>
            </a:r>
            <a:r>
              <a:rPr lang="zh-CN" altLang="en-US" dirty="0"/>
              <a:t>由三个子网络构成，提出将</a:t>
            </a:r>
            <a:r>
              <a:rPr lang="en-US" altLang="zh-CN" dirty="0"/>
              <a:t>backbone</a:t>
            </a:r>
            <a:r>
              <a:rPr lang="zh-CN" altLang="en-US" dirty="0"/>
              <a:t>（</a:t>
            </a:r>
            <a:r>
              <a:rPr lang="en-US" altLang="zh-CN" dirty="0" err="1"/>
              <a:t>resnet</a:t>
            </a:r>
            <a:r>
              <a:rPr lang="zh-CN" altLang="en-US" dirty="0"/>
              <a:t>）的全部都放到前边</a:t>
            </a:r>
            <a:r>
              <a:rPr lang="en-US" altLang="zh-CN" dirty="0" err="1"/>
              <a:t>cnn</a:t>
            </a:r>
            <a:r>
              <a:rPr lang="en-US" altLang="zh-CN" dirty="0"/>
              <a:t>,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285AE-F44A-4427-8E01-B5D0F85BD9D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116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700" r:id="rId3"/>
    <p:sldLayoutId id="2147483701" r:id="rId4"/>
    <p:sldLayoutId id="2147483702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jp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0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2697" y="2569576"/>
            <a:ext cx="11146606" cy="937764"/>
          </a:xfrm>
        </p:spPr>
        <p:txBody>
          <a:bodyPr/>
          <a:lstStyle/>
          <a:p>
            <a:r>
              <a:rPr lang="zh-CN" altLang="en-US" dirty="0">
                <a:latin typeface="Segoe UI"/>
                <a:ea typeface="微软雅黑"/>
              </a:rPr>
              <a:t>目标检测方法概览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两个阶段的方案</a:t>
            </a:r>
          </a:p>
        </p:txBody>
      </p:sp>
      <p:sp>
        <p:nvSpPr>
          <p:cNvPr id="39" name="矩形 38"/>
          <p:cNvSpPr/>
          <p:nvPr/>
        </p:nvSpPr>
        <p:spPr>
          <a:xfrm>
            <a:off x="260803" y="1544096"/>
            <a:ext cx="128169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Fast</a:t>
            </a:r>
          </a:p>
          <a:p>
            <a:r>
              <a:rPr lang="en-US" altLang="zh-CN" sz="2800" b="1" dirty="0"/>
              <a:t>RCNN</a:t>
            </a:r>
            <a:endParaRPr lang="zh-CN" altLang="en-US" sz="2800" b="1" dirty="0"/>
          </a:p>
        </p:txBody>
      </p:sp>
      <p:sp>
        <p:nvSpPr>
          <p:cNvPr id="32" name="矩形 31"/>
          <p:cNvSpPr/>
          <p:nvPr/>
        </p:nvSpPr>
        <p:spPr>
          <a:xfrm>
            <a:off x="226297" y="4191566"/>
            <a:ext cx="128169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Faster</a:t>
            </a:r>
          </a:p>
          <a:p>
            <a:r>
              <a:rPr lang="en-US" altLang="zh-CN" sz="2800" b="1" dirty="0"/>
              <a:t>RCNN</a:t>
            </a:r>
            <a:endParaRPr lang="zh-CN" altLang="en-US" sz="2800" b="1" dirty="0"/>
          </a:p>
        </p:txBody>
      </p:sp>
      <p:sp>
        <p:nvSpPr>
          <p:cNvPr id="33" name="矩形 32"/>
          <p:cNvSpPr/>
          <p:nvPr/>
        </p:nvSpPr>
        <p:spPr>
          <a:xfrm>
            <a:off x="1923142" y="1482309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923142" y="2999054"/>
            <a:ext cx="15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输入图像</a:t>
            </a:r>
          </a:p>
        </p:txBody>
      </p:sp>
      <p:cxnSp>
        <p:nvCxnSpPr>
          <p:cNvPr id="38" name="直接箭头连接符 37"/>
          <p:cNvCxnSpPr>
            <a:stCxn id="33" idx="3"/>
          </p:cNvCxnSpPr>
          <p:nvPr/>
        </p:nvCxnSpPr>
        <p:spPr>
          <a:xfrm>
            <a:off x="3214914" y="2070138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027540" y="845492"/>
            <a:ext cx="1519143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Selective</a:t>
            </a:r>
          </a:p>
          <a:p>
            <a:pPr algn="ctr"/>
            <a:r>
              <a:rPr lang="en-US" altLang="zh-CN" dirty="0"/>
              <a:t>Search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4027540" y="2236653"/>
            <a:ext cx="1519143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6816855" y="1648824"/>
            <a:ext cx="1291772" cy="117565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ROI pooling</a:t>
            </a:r>
            <a:endParaRPr lang="zh-CN" altLang="en-US" dirty="0"/>
          </a:p>
        </p:txBody>
      </p:sp>
      <p:cxnSp>
        <p:nvCxnSpPr>
          <p:cNvPr id="49" name="直接箭头连接符 48"/>
          <p:cNvCxnSpPr>
            <a:stCxn id="41" idx="3"/>
            <a:endCxn id="46" idx="1"/>
          </p:cNvCxnSpPr>
          <p:nvPr/>
        </p:nvCxnSpPr>
        <p:spPr>
          <a:xfrm>
            <a:off x="5546683" y="1433321"/>
            <a:ext cx="1270172" cy="803332"/>
          </a:xfrm>
          <a:prstGeom prst="straightConnector1">
            <a:avLst/>
          </a:prstGeom>
          <a:ln w="28575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5" idx="3"/>
            <a:endCxn id="46" idx="1"/>
          </p:cNvCxnSpPr>
          <p:nvPr/>
        </p:nvCxnSpPr>
        <p:spPr>
          <a:xfrm flipV="1">
            <a:off x="5546683" y="2236653"/>
            <a:ext cx="1270172" cy="587829"/>
          </a:xfrm>
          <a:prstGeom prst="straightConnector1">
            <a:avLst/>
          </a:prstGeom>
          <a:ln w="28575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573813" y="2925870"/>
            <a:ext cx="1270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考虑卷积步长</a:t>
            </a:r>
            <a:r>
              <a:rPr lang="en-US" altLang="zh-CN" dirty="0"/>
              <a:t>stride</a:t>
            </a:r>
            <a:endParaRPr lang="zh-CN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98541" y="2914274"/>
            <a:ext cx="245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区域池化</a:t>
            </a:r>
            <a:endParaRPr lang="en-US" altLang="zh-CN" dirty="0"/>
          </a:p>
          <a:p>
            <a:r>
              <a:rPr lang="zh-CN" altLang="en-US" dirty="0"/>
              <a:t>（单层</a:t>
            </a:r>
            <a:r>
              <a:rPr lang="en-US" altLang="zh-CN" dirty="0"/>
              <a:t>SPP-Net h*w</a:t>
            </a:r>
            <a:r>
              <a:rPr lang="zh-CN" altLang="en-US" dirty="0"/>
              <a:t>小格子 最大值池化）</a:t>
            </a:r>
          </a:p>
        </p:txBody>
      </p:sp>
      <p:sp>
        <p:nvSpPr>
          <p:cNvPr id="65" name="矩形 64"/>
          <p:cNvSpPr/>
          <p:nvPr/>
        </p:nvSpPr>
        <p:spPr>
          <a:xfrm>
            <a:off x="9182680" y="1648823"/>
            <a:ext cx="2133020" cy="117565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SoftMax</a:t>
            </a:r>
            <a:r>
              <a:rPr lang="zh-CN" altLang="en-US" dirty="0"/>
              <a:t>分类</a:t>
            </a:r>
            <a:endParaRPr lang="en-US" altLang="zh-CN" dirty="0"/>
          </a:p>
          <a:p>
            <a:pPr algn="ctr"/>
            <a:r>
              <a:rPr lang="zh-CN" altLang="en-US" dirty="0"/>
              <a:t>边框回归</a:t>
            </a:r>
            <a:r>
              <a:rPr lang="en-US" altLang="zh-CN" dirty="0"/>
              <a:t> BBR</a:t>
            </a:r>
            <a:endParaRPr lang="zh-CN" altLang="en-US" dirty="0"/>
          </a:p>
        </p:txBody>
      </p:sp>
      <p:cxnSp>
        <p:nvCxnSpPr>
          <p:cNvPr id="66" name="直接箭头连接符 65"/>
          <p:cNvCxnSpPr>
            <a:endCxn id="65" idx="1"/>
          </p:cNvCxnSpPr>
          <p:nvPr/>
        </p:nvCxnSpPr>
        <p:spPr>
          <a:xfrm flipV="1">
            <a:off x="8113198" y="2236652"/>
            <a:ext cx="1069482" cy="4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374506" y="2950066"/>
            <a:ext cx="2593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多任务损失函数</a:t>
            </a:r>
            <a:endParaRPr lang="en-US" altLang="zh-CN" dirty="0"/>
          </a:p>
          <a:p>
            <a:r>
              <a:rPr lang="zh-CN" altLang="en-US" dirty="0"/>
              <a:t>（分类误差</a:t>
            </a:r>
            <a:r>
              <a:rPr lang="en-US" altLang="zh-CN" dirty="0"/>
              <a:t>+</a:t>
            </a:r>
            <a:r>
              <a:rPr lang="zh-CN" altLang="en-US" dirty="0"/>
              <a:t>定位误差）梯度下降调整网络参数</a:t>
            </a:r>
            <a:endParaRPr lang="en-US" altLang="zh-CN" dirty="0"/>
          </a:p>
        </p:txBody>
      </p:sp>
      <p:sp>
        <p:nvSpPr>
          <p:cNvPr id="68" name="矩形 67"/>
          <p:cNvSpPr/>
          <p:nvPr/>
        </p:nvSpPr>
        <p:spPr>
          <a:xfrm>
            <a:off x="1781684" y="4078905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781684" y="5595650"/>
            <a:ext cx="15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输入图像</a:t>
            </a:r>
          </a:p>
        </p:txBody>
      </p:sp>
      <p:cxnSp>
        <p:nvCxnSpPr>
          <p:cNvPr id="72" name="直接箭头连接符 71"/>
          <p:cNvCxnSpPr>
            <a:stCxn id="68" idx="3"/>
          </p:cNvCxnSpPr>
          <p:nvPr/>
        </p:nvCxnSpPr>
        <p:spPr>
          <a:xfrm>
            <a:off x="3073456" y="4666734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5100167" y="4622714"/>
            <a:ext cx="1221187" cy="97293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RPN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3886083" y="4089208"/>
            <a:ext cx="880015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6809479" y="4076424"/>
            <a:ext cx="1291772" cy="117565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ROI pooling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8531520" y="4076423"/>
            <a:ext cx="2133020" cy="117565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SoftMax</a:t>
            </a:r>
            <a:r>
              <a:rPr lang="zh-CN" altLang="en-US" dirty="0"/>
              <a:t>分类</a:t>
            </a:r>
            <a:endParaRPr lang="en-US" altLang="zh-CN" dirty="0"/>
          </a:p>
          <a:p>
            <a:pPr algn="ctr"/>
            <a:r>
              <a:rPr lang="zh-CN" altLang="en-US" dirty="0"/>
              <a:t>边框回归</a:t>
            </a:r>
            <a:r>
              <a:rPr lang="en-US" altLang="zh-CN" dirty="0"/>
              <a:t> BBR</a:t>
            </a:r>
            <a:endParaRPr lang="zh-CN" altLang="en-US" dirty="0"/>
          </a:p>
        </p:txBody>
      </p:sp>
      <p:cxnSp>
        <p:nvCxnSpPr>
          <p:cNvPr id="81" name="直接箭头连接符 80"/>
          <p:cNvCxnSpPr>
            <a:stCxn id="75" idx="3"/>
            <a:endCxn id="80" idx="1"/>
          </p:cNvCxnSpPr>
          <p:nvPr/>
        </p:nvCxnSpPr>
        <p:spPr>
          <a:xfrm flipV="1">
            <a:off x="8101251" y="4664252"/>
            <a:ext cx="430269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63016" y="5546057"/>
            <a:ext cx="3875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r>
              <a:rPr lang="zh-CN" altLang="en-US" dirty="0"/>
              <a:t>种手选先验框</a:t>
            </a:r>
            <a:endParaRPr lang="en-US" altLang="zh-CN" dirty="0"/>
          </a:p>
          <a:p>
            <a:r>
              <a:rPr lang="zh-CN" altLang="en-US" dirty="0"/>
              <a:t>区域建议网络每个像素处的滑窗预测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9 </a:t>
            </a:r>
            <a:r>
              <a:rPr lang="zh-CN" altLang="en-US" dirty="0"/>
              <a:t>个分类、</a:t>
            </a:r>
            <a:r>
              <a:rPr lang="en-US" altLang="zh-CN" dirty="0"/>
              <a:t>4</a:t>
            </a:r>
            <a:r>
              <a:rPr lang="zh-CN" altLang="en-US" dirty="0"/>
              <a:t>*</a:t>
            </a:r>
            <a:r>
              <a:rPr lang="en-US" altLang="zh-CN" dirty="0"/>
              <a:t>9</a:t>
            </a:r>
            <a:r>
              <a:rPr lang="zh-CN" altLang="en-US" dirty="0"/>
              <a:t>个边框 参数</a:t>
            </a:r>
          </a:p>
        </p:txBody>
      </p:sp>
      <p:cxnSp>
        <p:nvCxnSpPr>
          <p:cNvPr id="10" name="直接箭头连接符 9"/>
          <p:cNvCxnSpPr>
            <a:endCxn id="73" idx="1"/>
          </p:cNvCxnSpPr>
          <p:nvPr/>
        </p:nvCxnSpPr>
        <p:spPr>
          <a:xfrm>
            <a:off x="4752605" y="5109182"/>
            <a:ext cx="347562" cy="0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6321354" y="5119746"/>
            <a:ext cx="488125" cy="0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752605" y="4390403"/>
            <a:ext cx="2056874" cy="0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808132" y="373239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非极大值抑制筛选</a:t>
            </a:r>
            <a:endParaRPr lang="en-US" altLang="zh-CN" dirty="0"/>
          </a:p>
          <a:p>
            <a:r>
              <a:rPr lang="zh-CN" altLang="en-US" dirty="0"/>
              <a:t>候选框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321354" y="5559298"/>
            <a:ext cx="152847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7849833" y="5526783"/>
            <a:ext cx="1265880" cy="48646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ROI Align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9531226" y="5512349"/>
            <a:ext cx="1066510" cy="48646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FPN</a:t>
            </a:r>
            <a:endParaRPr lang="zh-CN" altLang="en-US" dirty="0"/>
          </a:p>
        </p:txBody>
      </p:sp>
      <p:cxnSp>
        <p:nvCxnSpPr>
          <p:cNvPr id="87" name="直接箭头连接符 86"/>
          <p:cNvCxnSpPr/>
          <p:nvPr/>
        </p:nvCxnSpPr>
        <p:spPr>
          <a:xfrm flipV="1">
            <a:off x="9115713" y="5817937"/>
            <a:ext cx="430269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9025" y="6065010"/>
            <a:ext cx="152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双线性插值</a:t>
            </a:r>
          </a:p>
        </p:txBody>
      </p:sp>
      <p:sp>
        <p:nvSpPr>
          <p:cNvPr id="21" name="矩形 20"/>
          <p:cNvSpPr/>
          <p:nvPr/>
        </p:nvSpPr>
        <p:spPr>
          <a:xfrm>
            <a:off x="9330847" y="64688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语义分割网络</a:t>
            </a:r>
          </a:p>
        </p:txBody>
      </p:sp>
      <p:cxnSp>
        <p:nvCxnSpPr>
          <p:cNvPr id="88" name="直接箭头连接符 87"/>
          <p:cNvCxnSpPr/>
          <p:nvPr/>
        </p:nvCxnSpPr>
        <p:spPr>
          <a:xfrm flipV="1">
            <a:off x="10626636" y="5817936"/>
            <a:ext cx="430269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11067301" y="5559298"/>
            <a:ext cx="865904" cy="48646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Mask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7809026" y="5495097"/>
            <a:ext cx="4158686" cy="96046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6321354" y="6314940"/>
            <a:ext cx="1440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Mask RCNN</a:t>
            </a:r>
            <a:endParaRPr lang="zh-CN" altLang="en-US" sz="1600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755628"/>
              </p:ext>
            </p:extLst>
          </p:nvPr>
        </p:nvGraphicFramePr>
        <p:xfrm>
          <a:off x="6437140" y="325652"/>
          <a:ext cx="21964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91">
                  <a:extLst>
                    <a:ext uri="{9D8B030D-6E8A-4147-A177-3AD203B41FA5}">
                      <a16:colId xmlns:a16="http://schemas.microsoft.com/office/drawing/2014/main" val="3705975868"/>
                    </a:ext>
                  </a:extLst>
                </a:gridCol>
                <a:gridCol w="439291">
                  <a:extLst>
                    <a:ext uri="{9D8B030D-6E8A-4147-A177-3AD203B41FA5}">
                      <a16:colId xmlns:a16="http://schemas.microsoft.com/office/drawing/2014/main" val="9273305"/>
                    </a:ext>
                  </a:extLst>
                </a:gridCol>
                <a:gridCol w="439291">
                  <a:extLst>
                    <a:ext uri="{9D8B030D-6E8A-4147-A177-3AD203B41FA5}">
                      <a16:colId xmlns:a16="http://schemas.microsoft.com/office/drawing/2014/main" val="1334973747"/>
                    </a:ext>
                  </a:extLst>
                </a:gridCol>
                <a:gridCol w="439291">
                  <a:extLst>
                    <a:ext uri="{9D8B030D-6E8A-4147-A177-3AD203B41FA5}">
                      <a16:colId xmlns:a16="http://schemas.microsoft.com/office/drawing/2014/main" val="167326125"/>
                    </a:ext>
                  </a:extLst>
                </a:gridCol>
                <a:gridCol w="439291">
                  <a:extLst>
                    <a:ext uri="{9D8B030D-6E8A-4147-A177-3AD203B41FA5}">
                      <a16:colId xmlns:a16="http://schemas.microsoft.com/office/drawing/2014/main" val="2785991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13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5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954700"/>
                  </a:ext>
                </a:extLst>
              </a:tr>
            </a:tbl>
          </a:graphicData>
        </a:graphic>
      </p:graphicFrame>
      <p:sp>
        <p:nvSpPr>
          <p:cNvPr id="43" name="TextBox 19"/>
          <p:cNvSpPr txBox="1"/>
          <p:nvPr/>
        </p:nvSpPr>
        <p:spPr>
          <a:xfrm>
            <a:off x="9434821" y="6065010"/>
            <a:ext cx="152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特征金字塔</a:t>
            </a:r>
          </a:p>
        </p:txBody>
      </p:sp>
    </p:spTree>
    <p:extLst>
      <p:ext uri="{BB962C8B-B14F-4D97-AF65-F5344CB8AC3E}">
        <p14:creationId xmlns:p14="http://schemas.microsoft.com/office/powerpoint/2010/main" val="299392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2B364C-999A-4962-B272-B9918546C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304" y="220133"/>
            <a:ext cx="5893987" cy="560703"/>
          </a:xfrm>
        </p:spPr>
        <p:txBody>
          <a:bodyPr/>
          <a:lstStyle/>
          <a:p>
            <a:r>
              <a:rPr lang="en-US" altLang="zh-CN" sz="2400" dirty="0">
                <a:latin typeface="+mj-ea"/>
              </a:rPr>
              <a:t>Fast-RCNN    </a:t>
            </a:r>
            <a:r>
              <a:rPr lang="en-US" altLang="zh-CN" sz="2400" dirty="0">
                <a:solidFill>
                  <a:srgbClr val="FF0000"/>
                </a:solidFill>
                <a:latin typeface="+mj-ea"/>
              </a:rPr>
              <a:t>CNN  </a:t>
            </a:r>
            <a:r>
              <a:rPr lang="en-US" altLang="zh-CN" sz="2400" dirty="0">
                <a:solidFill>
                  <a:srgbClr val="FF0000"/>
                </a:solidFill>
              </a:rPr>
              <a:t>ROI Pooling</a:t>
            </a:r>
            <a:r>
              <a:rPr lang="en-US" altLang="zh-CN" sz="2400" dirty="0">
                <a:solidFill>
                  <a:srgbClr val="FF0000"/>
                </a:solidFill>
                <a:latin typeface="+mj-ea"/>
              </a:rPr>
              <a:t>   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7D748C-641D-4D00-AFFB-6A758F90A2A7}"/>
              </a:ext>
            </a:extLst>
          </p:cNvPr>
          <p:cNvSpPr/>
          <p:nvPr/>
        </p:nvSpPr>
        <p:spPr>
          <a:xfrm>
            <a:off x="317328" y="870622"/>
            <a:ext cx="9687267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zh-CN" altLang="zh-CN" dirty="0"/>
              <a:t>借鉴</a:t>
            </a:r>
            <a:r>
              <a:rPr lang="en-US" altLang="zh-CN" dirty="0"/>
              <a:t>SPP</a:t>
            </a:r>
            <a:r>
              <a:rPr lang="zh-CN" altLang="zh-CN" dirty="0"/>
              <a:t>思路，提出简化版的</a:t>
            </a:r>
            <a:r>
              <a:rPr lang="en-US" altLang="zh-CN" dirty="0"/>
              <a:t>ROI</a:t>
            </a:r>
            <a:r>
              <a:rPr lang="zh-CN" altLang="zh-CN" dirty="0"/>
              <a:t>池化层（</a:t>
            </a:r>
            <a:r>
              <a:rPr lang="zh-CN" altLang="zh-CN" b="1" dirty="0">
                <a:solidFill>
                  <a:srgbClr val="FF0000"/>
                </a:solidFill>
              </a:rPr>
              <a:t>没用金字塔</a:t>
            </a:r>
            <a:r>
              <a:rPr lang="zh-CN" altLang="zh-CN" dirty="0"/>
              <a:t>）</a:t>
            </a:r>
            <a:endParaRPr lang="en-US" altLang="zh-CN" dirty="0"/>
          </a:p>
          <a:p>
            <a:pPr lvl="0"/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zh-CN" dirty="0"/>
              <a:t>多任务</a:t>
            </a:r>
            <a:r>
              <a:rPr lang="en-US" altLang="zh-CN" dirty="0"/>
              <a:t>Loss</a:t>
            </a:r>
            <a:r>
              <a:rPr lang="zh-CN" altLang="zh-CN" dirty="0"/>
              <a:t>层</a:t>
            </a:r>
          </a:p>
          <a:p>
            <a:r>
              <a:rPr lang="en-US" altLang="zh-CN" dirty="0"/>
              <a:t>    A</a:t>
            </a:r>
            <a:r>
              <a:rPr lang="zh-CN" altLang="zh-CN" dirty="0"/>
              <a:t>）</a:t>
            </a:r>
            <a:r>
              <a:rPr lang="en-US" altLang="zh-CN" dirty="0" err="1"/>
              <a:t>SoftmaxLoss</a:t>
            </a:r>
            <a:r>
              <a:rPr lang="zh-CN" altLang="zh-CN" dirty="0"/>
              <a:t>代替了</a:t>
            </a:r>
            <a:r>
              <a:rPr lang="en-US" altLang="zh-CN" dirty="0"/>
              <a:t>SVM</a:t>
            </a:r>
            <a:r>
              <a:rPr lang="zh-CN" altLang="zh-CN" dirty="0"/>
              <a:t>，证明了</a:t>
            </a:r>
            <a:r>
              <a:rPr lang="en-US" altLang="zh-CN" dirty="0" err="1"/>
              <a:t>softmax</a:t>
            </a:r>
            <a:r>
              <a:rPr lang="zh-CN" altLang="zh-CN" dirty="0"/>
              <a:t>比</a:t>
            </a:r>
            <a:r>
              <a:rPr lang="en-US" altLang="zh-CN" dirty="0"/>
              <a:t>SVM</a:t>
            </a:r>
            <a:r>
              <a:rPr lang="zh-CN" altLang="zh-CN" dirty="0"/>
              <a:t>更好的效果；</a:t>
            </a:r>
          </a:p>
          <a:p>
            <a:r>
              <a:rPr lang="en-US" altLang="zh-CN" dirty="0"/>
              <a:t>    B</a:t>
            </a:r>
            <a:r>
              <a:rPr lang="zh-CN" altLang="zh-CN" dirty="0"/>
              <a:t>）</a:t>
            </a:r>
            <a:r>
              <a:rPr lang="en-US" altLang="zh-CN" dirty="0"/>
              <a:t>SmoothL1Loss</a:t>
            </a:r>
            <a:r>
              <a:rPr lang="zh-CN" altLang="zh-CN" dirty="0"/>
              <a:t>取代</a:t>
            </a:r>
            <a:r>
              <a:rPr lang="en-US" altLang="zh-CN" dirty="0" err="1"/>
              <a:t>Bouding</a:t>
            </a:r>
            <a:r>
              <a:rPr lang="en-US" altLang="zh-CN" dirty="0"/>
              <a:t> box</a:t>
            </a:r>
            <a:r>
              <a:rPr lang="zh-CN" altLang="zh-CN" dirty="0"/>
              <a:t>回归。</a:t>
            </a:r>
          </a:p>
          <a:p>
            <a:r>
              <a:rPr lang="en-US" altLang="zh-CN" dirty="0"/>
              <a:t>        </a:t>
            </a:r>
            <a:r>
              <a:rPr lang="zh-CN" altLang="zh-CN" dirty="0"/>
              <a:t>将分类和边框回归进行合并（又一个开创性的思路）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    </a:t>
            </a:r>
            <a:r>
              <a:rPr lang="zh-CN" altLang="zh-CN" dirty="0"/>
              <a:t>通过多任务</a:t>
            </a:r>
            <a:r>
              <a:rPr lang="en-US" altLang="zh-CN" dirty="0"/>
              <a:t>Loss</a:t>
            </a:r>
            <a:r>
              <a:rPr lang="zh-CN" altLang="zh-CN" dirty="0"/>
              <a:t>层进一步整合深度网络，统一了训练过程，从而提高了算法准确度。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相比</a:t>
            </a:r>
            <a:r>
              <a:rPr lang="en-US" altLang="zh-CN" b="1" dirty="0"/>
              <a:t>R-CNN</a:t>
            </a:r>
            <a:r>
              <a:rPr lang="zh-CN" altLang="en-US" b="1" dirty="0"/>
              <a:t>，主要三处不同</a:t>
            </a:r>
            <a:r>
              <a:rPr lang="en-US" altLang="zh-CN" b="1" dirty="0"/>
              <a:t>:</a:t>
            </a:r>
            <a:endParaRPr lang="zh-CN" altLang="en-US" dirty="0"/>
          </a:p>
          <a:p>
            <a:r>
              <a:rPr lang="en-US" altLang="zh-CN" dirty="0"/>
              <a:t>(1)</a:t>
            </a:r>
            <a:r>
              <a:rPr lang="zh-CN" altLang="en-US" dirty="0"/>
              <a:t>最后一层卷积层后加了一个</a:t>
            </a:r>
            <a:r>
              <a:rPr lang="en-US" altLang="zh-CN" dirty="0"/>
              <a:t>ROI pooling layer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(2)</a:t>
            </a:r>
            <a:r>
              <a:rPr lang="zh-CN" altLang="en-US" dirty="0"/>
              <a:t>损失函数使用了多任务损失函数</a:t>
            </a:r>
            <a:r>
              <a:rPr lang="en-US" altLang="zh-CN" dirty="0"/>
              <a:t>(multi-task loss)</a:t>
            </a:r>
            <a:r>
              <a:rPr lang="zh-CN" altLang="en-US" dirty="0"/>
              <a:t>，将边框回归直接加入到</a:t>
            </a:r>
            <a:r>
              <a:rPr lang="en-US" altLang="zh-CN" dirty="0"/>
              <a:t>CNN</a:t>
            </a:r>
            <a:r>
              <a:rPr lang="zh-CN" altLang="en-US" dirty="0"/>
              <a:t>网络中训练</a:t>
            </a:r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基本实现端到端训练</a:t>
            </a: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CCB30D-4039-4C6E-98F7-0A160CA738C4}"/>
              </a:ext>
            </a:extLst>
          </p:cNvPr>
          <p:cNvSpPr/>
          <p:nvPr/>
        </p:nvSpPr>
        <p:spPr>
          <a:xfrm>
            <a:off x="265304" y="5129306"/>
            <a:ext cx="2261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ea"/>
              </a:rPr>
              <a:t> </a:t>
            </a:r>
            <a:endParaRPr lang="zh-CN" altLang="en-US" sz="2400" b="1" dirty="0"/>
          </a:p>
        </p:txBody>
      </p:sp>
      <p:pic>
        <p:nvPicPr>
          <p:cNvPr id="8" name="图片 7" descr="这里写图片描述">
            <a:extLst>
              <a:ext uri="{FF2B5EF4-FFF2-40B4-BE49-F238E27FC236}">
                <a16:creationId xmlns:a16="http://schemas.microsoft.com/office/drawing/2014/main" id="{5218E7C3-70B1-4887-AB83-2625F20F41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201" y="600810"/>
            <a:ext cx="3652571" cy="13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这里写图片描述">
            <a:extLst>
              <a:ext uri="{FF2B5EF4-FFF2-40B4-BE49-F238E27FC236}">
                <a16:creationId xmlns:a16="http://schemas.microsoft.com/office/drawing/2014/main" id="{11770E72-0AE7-419C-A070-A224759815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291" y="4110925"/>
            <a:ext cx="5332481" cy="2036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66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688E85D-4A28-4DCC-B328-C859579147AA}"/>
              </a:ext>
            </a:extLst>
          </p:cNvPr>
          <p:cNvSpPr/>
          <p:nvPr/>
        </p:nvSpPr>
        <p:spPr>
          <a:xfrm>
            <a:off x="363532" y="408666"/>
            <a:ext cx="86072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+mj-ea"/>
              </a:rPr>
              <a:t>Faster-RCNN </a:t>
            </a:r>
            <a:r>
              <a:rPr lang="en-US" altLang="zh-CN" sz="3200" dirty="0">
                <a:solidFill>
                  <a:srgbClr val="FF0000"/>
                </a:solidFill>
              </a:rPr>
              <a:t>Region Proposal Network</a:t>
            </a:r>
            <a:endParaRPr lang="zh-CN" altLang="en-US" sz="3200" dirty="0">
              <a:solidFill>
                <a:srgbClr val="FF0000"/>
              </a:solidFill>
            </a:endParaRPr>
          </a:p>
          <a:p>
            <a:endParaRPr lang="zh-CN" altLang="en-US" sz="320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0AA0256-A58B-47B2-A50D-1CB7E9092353}"/>
              </a:ext>
            </a:extLst>
          </p:cNvPr>
          <p:cNvSpPr txBox="1">
            <a:spLocks noChangeArrowheads="1"/>
          </p:cNvSpPr>
          <p:nvPr/>
        </p:nvSpPr>
        <p:spPr>
          <a:xfrm>
            <a:off x="2460394" y="408666"/>
            <a:ext cx="4597952" cy="503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6" name="图片 5" descr="这里写图片描述">
            <a:extLst>
              <a:ext uri="{FF2B5EF4-FFF2-40B4-BE49-F238E27FC236}">
                <a16:creationId xmlns:a16="http://schemas.microsoft.com/office/drawing/2014/main" id="{8F043B38-E92F-4441-B9B2-93A9F15A86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11" y="976246"/>
            <a:ext cx="6181571" cy="20323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20B999D-FDD8-4655-89B4-A699AD4BDA52}"/>
              </a:ext>
            </a:extLst>
          </p:cNvPr>
          <p:cNvSpPr/>
          <p:nvPr/>
        </p:nvSpPr>
        <p:spPr>
          <a:xfrm>
            <a:off x="649431" y="3264583"/>
            <a:ext cx="45464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Mask RCNN </a:t>
            </a:r>
            <a:r>
              <a:rPr lang="en-US" altLang="zh-CN" sz="3200" dirty="0" err="1">
                <a:solidFill>
                  <a:srgbClr val="FF0000"/>
                </a:solidFill>
              </a:rPr>
              <a:t>RoiAlign</a:t>
            </a:r>
            <a:endParaRPr lang="zh-CN" altLang="en-US" sz="3200" dirty="0"/>
          </a:p>
        </p:txBody>
      </p:sp>
      <p:pic>
        <p:nvPicPr>
          <p:cNvPr id="10" name="Picture 2" descr="http://img.blog.csdn.net/20170614225558493">
            <a:extLst>
              <a:ext uri="{FF2B5EF4-FFF2-40B4-BE49-F238E27FC236}">
                <a16:creationId xmlns:a16="http://schemas.microsoft.com/office/drawing/2014/main" id="{D949CD27-6BAD-496A-9E15-DAC0FCEB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4" y="3913700"/>
            <a:ext cx="69913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144C85C-318A-45BA-ABAF-9DFE4426AE1D}"/>
              </a:ext>
            </a:extLst>
          </p:cNvPr>
          <p:cNvSpPr/>
          <p:nvPr/>
        </p:nvSpPr>
        <p:spPr>
          <a:xfrm>
            <a:off x="7782434" y="46103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）将 </a:t>
            </a:r>
            <a:r>
              <a:rPr lang="en-US" altLang="zh-CN" dirty="0"/>
              <a:t>Roi Pooling </a:t>
            </a:r>
            <a:r>
              <a:rPr lang="zh-CN" altLang="en-US" dirty="0"/>
              <a:t>层替换成了 </a:t>
            </a:r>
            <a:r>
              <a:rPr lang="en-US" altLang="zh-CN" dirty="0" err="1"/>
              <a:t>RoiAlign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）添加并列的 </a:t>
            </a:r>
            <a:r>
              <a:rPr lang="en-US" altLang="zh-CN" dirty="0"/>
              <a:t>FCN </a:t>
            </a:r>
            <a:r>
              <a:rPr lang="zh-CN" altLang="en-US" dirty="0"/>
              <a:t>层（</a:t>
            </a:r>
            <a:r>
              <a:rPr lang="en-US" altLang="zh-CN" dirty="0"/>
              <a:t>mask </a:t>
            </a:r>
            <a:r>
              <a:rPr lang="zh-CN" altLang="en-US" dirty="0"/>
              <a:t>层）；</a:t>
            </a:r>
          </a:p>
        </p:txBody>
      </p:sp>
    </p:spTree>
    <p:extLst>
      <p:ext uri="{BB962C8B-B14F-4D97-AF65-F5344CB8AC3E}">
        <p14:creationId xmlns:p14="http://schemas.microsoft.com/office/powerpoint/2010/main" val="377256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307F3C-482A-4D13-B314-49A2A882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70" y="1408327"/>
            <a:ext cx="6574136" cy="3596795"/>
          </a:xfrm>
          <a:prstGeom prst="rect">
            <a:avLst/>
          </a:prstGeom>
        </p:spPr>
      </p:pic>
      <p:sp>
        <p:nvSpPr>
          <p:cNvPr id="4" name="文本占位符 1">
            <a:extLst>
              <a:ext uri="{FF2B5EF4-FFF2-40B4-BE49-F238E27FC236}">
                <a16:creationId xmlns:a16="http://schemas.microsoft.com/office/drawing/2014/main" id="{9C2033BB-C53A-4637-952D-EDA82847F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460" y="296332"/>
            <a:ext cx="3303395" cy="389467"/>
          </a:xfrm>
        </p:spPr>
        <p:txBody>
          <a:bodyPr/>
          <a:lstStyle/>
          <a:p>
            <a:r>
              <a:rPr lang="en-US" altLang="zh-CN" sz="3200" dirty="0"/>
              <a:t>R-FCN</a:t>
            </a:r>
            <a:r>
              <a:rPr lang="zh-CN" altLang="en-US" sz="3200" dirty="0"/>
              <a:t>：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32892D-9EB6-438E-A430-F5B4569616DE}"/>
              </a:ext>
            </a:extLst>
          </p:cNvPr>
          <p:cNvSpPr txBox="1"/>
          <p:nvPr/>
        </p:nvSpPr>
        <p:spPr>
          <a:xfrm>
            <a:off x="581890" y="4599709"/>
            <a:ext cx="4994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ResNet101</a:t>
            </a:r>
          </a:p>
          <a:p>
            <a:r>
              <a:rPr lang="en-US" altLang="zh-CN" b="1" dirty="0"/>
              <a:t>Position-Sensitive Score Map</a:t>
            </a:r>
          </a:p>
          <a:p>
            <a:r>
              <a:rPr lang="zh-CN" altLang="en-US" b="1" dirty="0"/>
              <a:t>分类网络的位置不敏感性</a:t>
            </a:r>
            <a:endParaRPr lang="en-US" altLang="zh-CN" b="1" dirty="0"/>
          </a:p>
          <a:p>
            <a:r>
              <a:rPr lang="zh-CN" altLang="en-US" b="1" dirty="0"/>
              <a:t>检测网络的位置敏感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836AFC-18BE-4D94-9387-8AB530DF7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6" y="1408327"/>
            <a:ext cx="5305326" cy="26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5621CC-1F87-49B0-96F0-67C07D0B7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 descr="https://arleyzhang.github.io/articles/21c44637/1516932465844.png">
            <a:extLst>
              <a:ext uri="{FF2B5EF4-FFF2-40B4-BE49-F238E27FC236}">
                <a16:creationId xmlns:a16="http://schemas.microsoft.com/office/drawing/2014/main" id="{DA5F455A-B024-47F1-8A3E-80A0CDC2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788"/>
            <a:ext cx="12192000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15"/>
          <a:stretch/>
        </p:blipFill>
        <p:spPr>
          <a:xfrm>
            <a:off x="2976913" y="2073850"/>
            <a:ext cx="6438900" cy="368769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510715" y="2622228"/>
            <a:ext cx="23399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浅层的网络更关注于细节信息，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高层的网络更关注于语义信息，而高层的语义信息能够帮助我们准确的检测出目标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上层小的特征图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可以检测大物体；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下层大的特征图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可以检测小物体。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41316" y="2237965"/>
            <a:ext cx="27625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图像金字塔。。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图像下采样后，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分别提取特征，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再预测；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 startAt="2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特征金字塔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F-RCNN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等，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采用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网络的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最后一层做预测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c.  CNN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多尺度特征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预测结果融合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SSD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 startAt="4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顶层特征通过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上采样和低层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特征做融合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FPN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00B3C1-3D7F-490C-9F09-AC04DF47DB23}"/>
              </a:ext>
            </a:extLst>
          </p:cNvPr>
          <p:cNvSpPr/>
          <p:nvPr/>
        </p:nvSpPr>
        <p:spPr>
          <a:xfrm>
            <a:off x="1187349" y="1096451"/>
            <a:ext cx="5988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FPN </a:t>
            </a:r>
            <a:r>
              <a:rPr lang="en-US" altLang="zh-CN" sz="2800" b="1" dirty="0">
                <a:solidFill>
                  <a:srgbClr val="FF0000"/>
                </a:solidFill>
              </a:rPr>
              <a:t>: Feature Pyramid Network 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一阶段的方案</a:t>
            </a:r>
          </a:p>
        </p:txBody>
      </p:sp>
      <p:sp>
        <p:nvSpPr>
          <p:cNvPr id="12" name="矩形 11"/>
          <p:cNvSpPr/>
          <p:nvPr/>
        </p:nvSpPr>
        <p:spPr>
          <a:xfrm>
            <a:off x="260803" y="1544096"/>
            <a:ext cx="12888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YOLO </a:t>
            </a:r>
          </a:p>
          <a:p>
            <a:r>
              <a:rPr lang="en-US" altLang="zh-CN" sz="2800" b="1" dirty="0"/>
              <a:t>v1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1683656" y="1111543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69921" y="2490264"/>
            <a:ext cx="153125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dirty="0"/>
              <a:t>输入图像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975428" y="1699371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788054" y="1081524"/>
            <a:ext cx="1291772" cy="117565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Resize</a:t>
            </a:r>
          </a:p>
          <a:p>
            <a:pPr algn="ctr"/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05307" y="2493246"/>
            <a:ext cx="153125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dirty="0"/>
              <a:t>448</a:t>
            </a:r>
            <a:r>
              <a:rPr lang="zh-CN" altLang="en-US" dirty="0"/>
              <a:t>*</a:t>
            </a:r>
            <a:r>
              <a:rPr lang="en-US" altLang="zh-CN" dirty="0"/>
              <a:t>448 </a:t>
            </a:r>
          </a:p>
          <a:p>
            <a:r>
              <a:rPr lang="zh-CN" altLang="en-US" dirty="0"/>
              <a:t>划分</a:t>
            </a:r>
            <a:r>
              <a:rPr lang="en-US" altLang="zh-CN" dirty="0"/>
              <a:t>7</a:t>
            </a:r>
            <a:r>
              <a:rPr lang="zh-CN" altLang="en-US" dirty="0"/>
              <a:t>*</a:t>
            </a:r>
            <a:r>
              <a:rPr lang="en-US" altLang="zh-CN" dirty="0"/>
              <a:t>7</a:t>
            </a:r>
            <a:r>
              <a:rPr lang="zh-CN" altLang="en-US" dirty="0"/>
              <a:t>网格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094390" y="1699372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907016" y="1081523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011414" y="1111542"/>
            <a:ext cx="893474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FC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7198788" y="1709577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03803" y="2213265"/>
            <a:ext cx="1411515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dirty="0"/>
              <a:t>卷积网络</a:t>
            </a:r>
            <a:endParaRPr lang="en-US" altLang="zh-CN" dirty="0"/>
          </a:p>
          <a:p>
            <a:r>
              <a:rPr lang="zh-CN" altLang="en-US" dirty="0"/>
              <a:t>提取特征</a:t>
            </a:r>
            <a:endParaRPr lang="en-US" altLang="zh-CN" dirty="0"/>
          </a:p>
          <a:p>
            <a:r>
              <a:rPr lang="en-US" altLang="zh-CN" dirty="0"/>
              <a:t>24 </a:t>
            </a:r>
            <a:r>
              <a:rPr lang="en-US" altLang="zh-CN" dirty="0" err="1"/>
              <a:t>convs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42350" y="2485644"/>
            <a:ext cx="1736664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dirty="0"/>
              <a:t>全连接层</a:t>
            </a:r>
            <a:endParaRPr lang="en-US" altLang="zh-CN" dirty="0"/>
          </a:p>
          <a:p>
            <a:r>
              <a:rPr lang="zh-CN" altLang="en-US" dirty="0"/>
              <a:t>边框位置回归</a:t>
            </a:r>
            <a:endParaRPr lang="en-US" altLang="zh-CN" dirty="0"/>
          </a:p>
          <a:p>
            <a:r>
              <a:rPr lang="zh-CN" altLang="en-US" dirty="0"/>
              <a:t>包含目标概率</a:t>
            </a:r>
            <a:endParaRPr lang="en-US" altLang="zh-CN" dirty="0"/>
          </a:p>
          <a:p>
            <a:r>
              <a:rPr lang="zh-CN" altLang="en-US" dirty="0"/>
              <a:t>以及物体类别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8904888" y="1709576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9717514" y="1150534"/>
            <a:ext cx="893474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NMS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15641" y="2484862"/>
            <a:ext cx="2536166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dirty="0"/>
              <a:t>非极大值抑制</a:t>
            </a:r>
            <a:endParaRPr lang="en-US" altLang="zh-CN" dirty="0"/>
          </a:p>
          <a:p>
            <a:r>
              <a:rPr lang="zh-CN" altLang="en-US" dirty="0"/>
              <a:t>找出置信度最大的</a:t>
            </a:r>
            <a:endParaRPr lang="en-US" altLang="zh-CN" dirty="0"/>
          </a:p>
          <a:p>
            <a:r>
              <a:rPr lang="zh-CN" altLang="en-US" dirty="0"/>
              <a:t>剔除</a:t>
            </a:r>
            <a:r>
              <a:rPr lang="en-US" altLang="zh-CN" dirty="0"/>
              <a:t>IOU</a:t>
            </a:r>
            <a:r>
              <a:rPr lang="zh-CN" altLang="en-US" dirty="0"/>
              <a:t>重合度过高的冗余框</a:t>
            </a:r>
          </a:p>
        </p:txBody>
      </p:sp>
      <p:sp>
        <p:nvSpPr>
          <p:cNvPr id="28" name="矩形 27"/>
          <p:cNvSpPr/>
          <p:nvPr/>
        </p:nvSpPr>
        <p:spPr>
          <a:xfrm>
            <a:off x="340700" y="4040421"/>
            <a:ext cx="12888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YOLO </a:t>
            </a:r>
          </a:p>
          <a:p>
            <a:r>
              <a:rPr lang="en-US" altLang="zh-CN" sz="2800" b="1" dirty="0"/>
              <a:t>v2</a:t>
            </a:r>
            <a:endParaRPr lang="zh-CN" altLang="en-US" sz="2800" b="1" dirty="0"/>
          </a:p>
        </p:txBody>
      </p:sp>
      <p:sp>
        <p:nvSpPr>
          <p:cNvPr id="30" name="矩形 29"/>
          <p:cNvSpPr/>
          <p:nvPr/>
        </p:nvSpPr>
        <p:spPr>
          <a:xfrm>
            <a:off x="1763553" y="3607868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849818" y="4986589"/>
            <a:ext cx="153125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dirty="0"/>
              <a:t>输入图像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055325" y="4195696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867951" y="3577849"/>
            <a:ext cx="1291772" cy="117565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Resize</a:t>
            </a:r>
          </a:p>
          <a:p>
            <a:pPr algn="ctr"/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732560" y="4841280"/>
            <a:ext cx="216791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dirty="0"/>
              <a:t>416</a:t>
            </a:r>
            <a:r>
              <a:rPr lang="zh-CN" altLang="en-US" dirty="0"/>
              <a:t>*</a:t>
            </a:r>
            <a:r>
              <a:rPr lang="en-US" altLang="zh-CN" dirty="0"/>
              <a:t>416 </a:t>
            </a:r>
            <a:r>
              <a:rPr lang="zh-CN" altLang="en-US" dirty="0"/>
              <a:t>多尺度</a:t>
            </a:r>
            <a:r>
              <a:rPr lang="en-US" altLang="zh-CN" dirty="0"/>
              <a:t> </a:t>
            </a:r>
          </a:p>
          <a:p>
            <a:r>
              <a:rPr lang="en-US" altLang="zh-CN" b="1" dirty="0"/>
              <a:t>Anchor Boxes 13</a:t>
            </a:r>
            <a:r>
              <a:rPr lang="zh-CN" altLang="en-US" b="1" dirty="0"/>
              <a:t>*</a:t>
            </a:r>
            <a:r>
              <a:rPr lang="en-US" altLang="zh-CN" b="1" dirty="0"/>
              <a:t>13</a:t>
            </a:r>
            <a:r>
              <a:rPr lang="zh-CN" altLang="en-US" b="1" dirty="0"/>
              <a:t>网格</a:t>
            </a:r>
            <a:endParaRPr lang="zh-CN" altLang="en-US" dirty="0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5174287" y="4195697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86913" y="3577848"/>
            <a:ext cx="1291772" cy="117565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Darknet-19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907016" y="4811415"/>
            <a:ext cx="606846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dirty="0"/>
              <a:t>卷积网络</a:t>
            </a:r>
            <a:r>
              <a:rPr lang="en-US" altLang="zh-CN" dirty="0"/>
              <a:t> </a:t>
            </a:r>
            <a:r>
              <a:rPr lang="zh-CN" altLang="en-US" dirty="0"/>
              <a:t>提取特征</a:t>
            </a:r>
            <a:endParaRPr lang="en-US" altLang="zh-CN" dirty="0"/>
          </a:p>
          <a:p>
            <a:r>
              <a:rPr lang="en-US" altLang="zh-CN" dirty="0"/>
              <a:t>416 -&gt; </a:t>
            </a:r>
            <a:r>
              <a:rPr lang="zh-CN" altLang="en-US" dirty="0"/>
              <a:t>总步长</a:t>
            </a:r>
            <a:r>
              <a:rPr lang="en-US" altLang="zh-CN" dirty="0"/>
              <a:t>32 -&gt; 13</a:t>
            </a:r>
          </a:p>
          <a:p>
            <a:r>
              <a:rPr lang="en-US" altLang="zh-CN" dirty="0"/>
              <a:t>13*13 * </a:t>
            </a:r>
            <a:r>
              <a:rPr lang="en-US" altLang="zh-CN" dirty="0" err="1"/>
              <a:t>num_</a:t>
            </a:r>
            <a:r>
              <a:rPr lang="en-US" altLang="zh-CN" b="1" dirty="0" err="1"/>
              <a:t>anchors</a:t>
            </a:r>
            <a:r>
              <a:rPr lang="en-US" altLang="zh-CN" b="1" dirty="0"/>
              <a:t> </a:t>
            </a:r>
            <a:r>
              <a:rPr lang="zh-CN" altLang="en-US" b="1" dirty="0"/>
              <a:t>个边界框   </a:t>
            </a:r>
            <a:r>
              <a:rPr lang="en-US" altLang="zh-CN" dirty="0" err="1"/>
              <a:t>num_</a:t>
            </a:r>
            <a:r>
              <a:rPr lang="en-US" altLang="zh-CN" b="1" dirty="0" err="1"/>
              <a:t>anchors</a:t>
            </a:r>
            <a:r>
              <a:rPr lang="en-US" altLang="zh-CN" b="1" dirty="0"/>
              <a:t> = 5</a:t>
            </a:r>
          </a:p>
          <a:p>
            <a:r>
              <a:rPr lang="en-US" altLang="zh-CN" b="1" dirty="0"/>
              <a:t>13</a:t>
            </a:r>
            <a:r>
              <a:rPr lang="zh-CN" altLang="en-US" b="1" dirty="0"/>
              <a:t>*</a:t>
            </a:r>
            <a:r>
              <a:rPr lang="en-US" altLang="zh-CN" b="1" dirty="0"/>
              <a:t>13</a:t>
            </a:r>
            <a:r>
              <a:rPr lang="zh-CN" altLang="en-US" b="1" dirty="0"/>
              <a:t>*</a:t>
            </a:r>
            <a:r>
              <a:rPr lang="en-US" altLang="zh-CN" b="1" dirty="0"/>
              <a:t>5=845</a:t>
            </a:r>
            <a:r>
              <a:rPr lang="zh-CN" altLang="en-US" b="1" dirty="0"/>
              <a:t>个预测边界框 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98788" y="502060"/>
            <a:ext cx="485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特征：</a:t>
            </a:r>
            <a:r>
              <a:rPr lang="en-US" altLang="zh-CN" dirty="0">
                <a:solidFill>
                  <a:srgbClr val="FF0000"/>
                </a:solidFill>
              </a:rPr>
              <a:t>7*7(2*(4+1) + 20)=1470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两个边框对应 相同的</a:t>
            </a:r>
            <a:r>
              <a:rPr lang="en-US" altLang="zh-CN" dirty="0">
                <a:solidFill>
                  <a:srgbClr val="FF0000"/>
                </a:solidFill>
              </a:rPr>
              <a:t>20</a:t>
            </a:r>
            <a:r>
              <a:rPr lang="zh-CN" altLang="en-US" dirty="0">
                <a:solidFill>
                  <a:srgbClr val="FF0000"/>
                </a:solidFill>
              </a:rPr>
              <a:t>个物体概率预测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76034" y="4484523"/>
            <a:ext cx="308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13*13(5*(4+1+ 20))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不同的框对应不同的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物体概率预测</a:t>
            </a:r>
          </a:p>
        </p:txBody>
      </p:sp>
      <p:sp>
        <p:nvSpPr>
          <p:cNvPr id="32" name="矩形 31"/>
          <p:cNvSpPr/>
          <p:nvPr/>
        </p:nvSpPr>
        <p:spPr>
          <a:xfrm>
            <a:off x="5899829" y="6170962"/>
            <a:ext cx="1584565" cy="43497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Darknet-53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38464" y="5527713"/>
            <a:ext cx="12888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YOLO </a:t>
            </a:r>
          </a:p>
          <a:p>
            <a:r>
              <a:rPr lang="en-US" altLang="zh-CN" sz="2800" b="1" dirty="0"/>
              <a:t>v3</a:t>
            </a:r>
            <a:endParaRPr lang="zh-CN" altLang="en-US" sz="2800" b="1" dirty="0"/>
          </a:p>
        </p:txBody>
      </p:sp>
      <p:sp>
        <p:nvSpPr>
          <p:cNvPr id="40" name="矩形 39"/>
          <p:cNvSpPr/>
          <p:nvPr/>
        </p:nvSpPr>
        <p:spPr>
          <a:xfrm>
            <a:off x="8060423" y="3636484"/>
            <a:ext cx="893474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NMS</a:t>
            </a:r>
            <a:endParaRPr lang="zh-CN" altLang="en-US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7278685" y="4184346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1763553" y="6388100"/>
            <a:ext cx="4136276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7484394" y="6388100"/>
            <a:ext cx="2802606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4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一阶段的方案</a:t>
            </a:r>
          </a:p>
        </p:txBody>
      </p:sp>
      <p:sp>
        <p:nvSpPr>
          <p:cNvPr id="2" name="矩形 1"/>
          <p:cNvSpPr/>
          <p:nvPr/>
        </p:nvSpPr>
        <p:spPr>
          <a:xfrm>
            <a:off x="121187" y="60401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YOLO v2 </a:t>
            </a:r>
            <a:r>
              <a:rPr lang="zh-CN" altLang="en-US" b="1" dirty="0"/>
              <a:t>的改进方案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33041" y="973343"/>
                <a:ext cx="10263873" cy="5133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zh-CN" altLang="en-US" sz="2000" b="1" dirty="0"/>
                  <a:t>批规范化 </a:t>
                </a:r>
                <a:r>
                  <a:rPr lang="en-US" altLang="zh-CN" sz="2000" b="1" dirty="0"/>
                  <a:t>BN(Batch Normalization </a:t>
                </a:r>
                <a:r>
                  <a:rPr lang="zh-CN" altLang="en-US" sz="2000" b="1" dirty="0"/>
                  <a:t>零均值</a:t>
                </a:r>
                <a:r>
                  <a:rPr lang="en-US" altLang="zh-CN" sz="2000" b="1" dirty="0"/>
                  <a:t>1</a:t>
                </a:r>
                <a:r>
                  <a:rPr lang="zh-CN" altLang="en-US" sz="2000" b="1" dirty="0"/>
                  <a:t>方差处理</a:t>
                </a:r>
                <a:r>
                  <a:rPr lang="en-US" altLang="zh-CN" sz="2000" b="1" dirty="0"/>
                  <a:t>)</a:t>
                </a:r>
                <a:r>
                  <a:rPr lang="zh-CN" altLang="en-US" sz="2000" b="1" dirty="0"/>
                  <a:t>；</a:t>
                </a:r>
                <a:endParaRPr lang="en-US" altLang="zh-CN" sz="2000" b="1" dirty="0"/>
              </a:p>
              <a:p>
                <a:r>
                  <a:rPr lang="en-US" altLang="zh-CN" dirty="0"/>
                  <a:t>   </a:t>
                </a:r>
                <a:r>
                  <a:rPr lang="zh-CN" altLang="en-US" dirty="0"/>
                  <a:t>正则化，降低模型的过拟合。</a:t>
                </a:r>
                <a:endParaRPr lang="en-US" altLang="zh-CN" dirty="0"/>
              </a:p>
              <a:p>
                <a:r>
                  <a:rPr lang="en-US" altLang="zh-CN" dirty="0"/>
                  <a:t>   YOLO-v2</a:t>
                </a:r>
                <a:r>
                  <a:rPr lang="zh-CN" altLang="en-US" dirty="0"/>
                  <a:t>在每一个卷积层后添加</a:t>
                </a:r>
                <a:r>
                  <a:rPr lang="en-US" altLang="zh-CN" dirty="0"/>
                  <a:t>BN</a:t>
                </a:r>
                <a:r>
                  <a:rPr lang="zh-CN" altLang="en-US" dirty="0"/>
                  <a:t>，可以在舍弃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优化后依然不会过拟合。</a:t>
                </a:r>
                <a:endParaRPr lang="en-US" altLang="zh-CN" dirty="0"/>
              </a:p>
              <a:p>
                <a:r>
                  <a:rPr lang="en-US" altLang="zh-CN" dirty="0"/>
                  <a:t>   </a:t>
                </a:r>
                <a:r>
                  <a:rPr lang="zh-CN" altLang="en-US" dirty="0"/>
                  <a:t>均值：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</a:t>
                </a:r>
                <a:r>
                  <a:rPr lang="zh-CN" altLang="en-US" dirty="0"/>
                  <a:t>方差：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</a:t>
                </a:r>
                <a:r>
                  <a:rPr lang="zh-CN" altLang="en-US" dirty="0"/>
                  <a:t>原输出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后</a:t>
                </a:r>
                <a:endParaRPr lang="en-US" altLang="zh-CN" dirty="0"/>
              </a:p>
              <a:p>
                <a:r>
                  <a:rPr lang="en-US" altLang="zh-CN" dirty="0"/>
                  <a:t>   a. </a:t>
                </a:r>
                <a:r>
                  <a:rPr lang="zh-CN" altLang="en-US" dirty="0"/>
                  <a:t>减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均值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以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标准差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     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dirty="0"/>
                  <a:t>  加上一个微小正数为了避免除数为</a:t>
                </a:r>
                <a:r>
                  <a:rPr lang="en-US" altLang="zh-CN" dirty="0"/>
                  <a:t>0</a:t>
                </a:r>
              </a:p>
              <a:p>
                <a:r>
                  <a:rPr lang="en-US" altLang="zh-CN" dirty="0"/>
                  <a:t>   b. </a:t>
                </a:r>
                <a:r>
                  <a:rPr lang="zh-CN" altLang="en-US" dirty="0"/>
                  <a:t>提高模型的表达能力</a:t>
                </a:r>
                <a:r>
                  <a:rPr lang="en-US" altLang="zh-CN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    缩放和平移，这两个参数也是需要学习得到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sz="2000" b="1" dirty="0"/>
                  <a:t>2. </a:t>
                </a:r>
                <a:r>
                  <a:rPr lang="zh-CN" altLang="en-US" sz="2000" b="1" dirty="0"/>
                  <a:t>高分辨率 预训练分类网络；</a:t>
                </a:r>
                <a:endParaRPr lang="en-US" altLang="zh-CN" sz="2000" b="1" dirty="0"/>
              </a:p>
              <a:p>
                <a:r>
                  <a:rPr lang="en-US" altLang="zh-CN" dirty="0"/>
                  <a:t>   YOLO-v2 </a:t>
                </a:r>
                <a:r>
                  <a:rPr lang="zh-CN" altLang="en-US" dirty="0"/>
                  <a:t>从 </a:t>
                </a:r>
                <a:r>
                  <a:rPr lang="en-US" altLang="zh-CN" dirty="0"/>
                  <a:t>224*224(YOLO-v1) </a:t>
                </a:r>
                <a:r>
                  <a:rPr lang="zh-CN" altLang="en-US" dirty="0"/>
                  <a:t>增加到了 </a:t>
                </a:r>
                <a:r>
                  <a:rPr lang="en-US" altLang="zh-CN" dirty="0"/>
                  <a:t>448*448 </a:t>
                </a:r>
                <a:r>
                  <a:rPr lang="zh-CN" altLang="en-US" dirty="0"/>
                  <a:t>分类网络输入。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41" y="973343"/>
                <a:ext cx="10263873" cy="5133521"/>
              </a:xfrm>
              <a:prstGeom prst="rect">
                <a:avLst/>
              </a:prstGeom>
              <a:blipFill>
                <a:blip r:embed="rId3"/>
                <a:stretch>
                  <a:fillRect l="-772" t="-1306" b="-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t="65619" r="3855"/>
          <a:stretch/>
        </p:blipFill>
        <p:spPr>
          <a:xfrm>
            <a:off x="2085707" y="3850395"/>
            <a:ext cx="7680593" cy="15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一阶段的方案</a:t>
            </a:r>
          </a:p>
        </p:txBody>
      </p:sp>
      <p:sp>
        <p:nvSpPr>
          <p:cNvPr id="2" name="矩形 1"/>
          <p:cNvSpPr/>
          <p:nvPr/>
        </p:nvSpPr>
        <p:spPr>
          <a:xfrm>
            <a:off x="121187" y="60401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YOLO v2 </a:t>
            </a:r>
            <a:r>
              <a:rPr lang="zh-CN" altLang="en-US" b="1" dirty="0"/>
              <a:t>的改进方案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3041" y="1384817"/>
            <a:ext cx="1026387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3. </a:t>
            </a:r>
            <a:r>
              <a:rPr lang="zh-CN" altLang="en-US" sz="2000" b="1" dirty="0"/>
              <a:t>增加预设候选窗口，提高定位精度。</a:t>
            </a:r>
            <a:endParaRPr lang="en-US" altLang="zh-CN" sz="2000" b="1" dirty="0"/>
          </a:p>
          <a:p>
            <a:r>
              <a:rPr lang="zh-CN" altLang="en-US" dirty="0"/>
              <a:t>   为了引入</a:t>
            </a:r>
            <a:r>
              <a:rPr lang="en-US" altLang="zh-CN" dirty="0"/>
              <a:t>anchor boxes</a:t>
            </a:r>
            <a:r>
              <a:rPr lang="zh-CN" altLang="en-US" dirty="0"/>
              <a:t>来预测</a:t>
            </a:r>
            <a:r>
              <a:rPr lang="en-US" altLang="zh-CN" dirty="0"/>
              <a:t>bounding boxes</a:t>
            </a:r>
            <a:r>
              <a:rPr lang="zh-CN" altLang="en-US" dirty="0"/>
              <a:t>，在网络中去掉了全连接层。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输入图像分辨率 </a:t>
            </a:r>
            <a:r>
              <a:rPr lang="en-US" altLang="zh-CN" dirty="0"/>
              <a:t>416</a:t>
            </a:r>
            <a:r>
              <a:rPr lang="zh-CN" altLang="en-US" dirty="0"/>
              <a:t>*</a:t>
            </a:r>
            <a:r>
              <a:rPr lang="en-US" altLang="zh-CN" dirty="0"/>
              <a:t>416 </a:t>
            </a:r>
            <a:r>
              <a:rPr lang="zh-CN" altLang="en-US" dirty="0"/>
              <a:t>网络总步长为</a:t>
            </a:r>
            <a:r>
              <a:rPr lang="en-US" altLang="zh-CN" dirty="0"/>
              <a:t>32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则最终得到</a:t>
            </a:r>
            <a:r>
              <a:rPr lang="en-US" altLang="zh-CN" dirty="0"/>
              <a:t>13 * 13</a:t>
            </a:r>
            <a:r>
              <a:rPr lang="zh-CN" altLang="en-US" dirty="0"/>
              <a:t>的卷积特征图（</a:t>
            </a:r>
            <a:r>
              <a:rPr lang="en-US" altLang="zh-CN" dirty="0"/>
              <a:t>416/32=13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假设每个格子预测</a:t>
            </a:r>
            <a:r>
              <a:rPr lang="en-US" altLang="zh-CN" dirty="0"/>
              <a:t>9</a:t>
            </a:r>
            <a:r>
              <a:rPr lang="zh-CN" altLang="en-US" dirty="0"/>
              <a:t>种边框，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边框总数为 </a:t>
            </a:r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9=1521</a:t>
            </a:r>
            <a:r>
              <a:rPr lang="zh-CN" altLang="en-US" dirty="0"/>
              <a:t>，</a:t>
            </a:r>
            <a:r>
              <a:rPr lang="en-US" altLang="zh-CN" dirty="0"/>
              <a:t>yolo-v1</a:t>
            </a:r>
            <a:r>
              <a:rPr lang="zh-CN" altLang="en-US" dirty="0"/>
              <a:t>为</a:t>
            </a:r>
            <a:r>
              <a:rPr lang="en-US" altLang="zh-CN" dirty="0"/>
              <a:t>7</a:t>
            </a:r>
            <a:r>
              <a:rPr lang="zh-CN" altLang="en-US" dirty="0"/>
              <a:t>*</a:t>
            </a:r>
            <a:r>
              <a:rPr lang="en-US" altLang="zh-CN" dirty="0"/>
              <a:t>7</a:t>
            </a:r>
            <a:r>
              <a:rPr lang="zh-CN" altLang="en-US" dirty="0"/>
              <a:t>*</a:t>
            </a:r>
            <a:r>
              <a:rPr lang="en-US" altLang="zh-CN" dirty="0"/>
              <a:t>2=98</a:t>
            </a:r>
            <a:r>
              <a:rPr lang="zh-CN" altLang="en-US" dirty="0"/>
              <a:t>个。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sz="2000" b="1" dirty="0"/>
              <a:t>4. </a:t>
            </a:r>
            <a:r>
              <a:rPr lang="en-US" altLang="zh-CN" sz="2000" b="1" dirty="0" err="1"/>
              <a:t>Kmeans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聚类离线产生边框先验值，得出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anchors</a:t>
            </a:r>
            <a:r>
              <a:rPr lang="zh-CN" altLang="en-US" sz="2000" b="1" dirty="0"/>
              <a:t>。</a:t>
            </a:r>
            <a:endParaRPr lang="en-US" altLang="zh-CN" sz="2000" b="1" dirty="0"/>
          </a:p>
          <a:p>
            <a:r>
              <a:rPr lang="en-US" altLang="zh-CN" dirty="0"/>
              <a:t>   YOLOv2</a:t>
            </a:r>
            <a:r>
              <a:rPr lang="zh-CN" altLang="en-US" dirty="0"/>
              <a:t>中利用</a:t>
            </a:r>
            <a:r>
              <a:rPr lang="en-US" altLang="zh-CN" dirty="0"/>
              <a:t>K-means</a:t>
            </a:r>
            <a:r>
              <a:rPr lang="zh-CN" altLang="en-US" dirty="0"/>
              <a:t>聚类方法，通过对数据集中的</a:t>
            </a:r>
            <a:r>
              <a:rPr lang="en-US" altLang="zh-CN" dirty="0"/>
              <a:t>ground truth box</a:t>
            </a:r>
            <a:r>
              <a:rPr lang="zh-CN" altLang="en-US" dirty="0"/>
              <a:t>做聚类，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找到</a:t>
            </a:r>
            <a:r>
              <a:rPr lang="en-US" altLang="zh-CN" dirty="0"/>
              <a:t>ground truth box</a:t>
            </a:r>
            <a:r>
              <a:rPr lang="zh-CN" altLang="en-US" dirty="0"/>
              <a:t>的统计规律，从而可以自动找到更好的</a:t>
            </a:r>
            <a:r>
              <a:rPr lang="en-US" altLang="zh-CN" dirty="0"/>
              <a:t>boxes</a:t>
            </a:r>
            <a:r>
              <a:rPr lang="zh-CN" altLang="en-US" dirty="0"/>
              <a:t>宽高维度。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聚类的相似度准则为 </a:t>
            </a:r>
            <a:r>
              <a:rPr lang="en-US" altLang="zh-CN" dirty="0"/>
              <a:t>d(</a:t>
            </a:r>
            <a:r>
              <a:rPr lang="en-US" altLang="zh-CN" dirty="0" err="1"/>
              <a:t>boxi</a:t>
            </a:r>
            <a:r>
              <a:rPr lang="en-US" altLang="zh-CN" dirty="0"/>
              <a:t>, </a:t>
            </a:r>
            <a:r>
              <a:rPr lang="en-US" altLang="zh-CN" dirty="0" err="1"/>
              <a:t>cetj</a:t>
            </a:r>
            <a:r>
              <a:rPr lang="en-US" altLang="zh-CN" dirty="0"/>
              <a:t>) = 1 – IOU(</a:t>
            </a:r>
            <a:r>
              <a:rPr lang="en-US" altLang="zh-CN" dirty="0" err="1"/>
              <a:t>boxi</a:t>
            </a:r>
            <a:r>
              <a:rPr lang="en-US" altLang="zh-CN" dirty="0"/>
              <a:t>, </a:t>
            </a:r>
            <a:r>
              <a:rPr lang="en-US" altLang="zh-CN" dirty="0" err="1"/>
              <a:t>cetj</a:t>
            </a:r>
            <a:r>
              <a:rPr lang="en-US" altLang="zh-CN" dirty="0"/>
              <a:t>)</a:t>
            </a:r>
            <a:r>
              <a:rPr lang="zh-CN" altLang="en-US" dirty="0"/>
              <a:t>，重叠少距离远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按照边框和聚类中心边框的 重叠率 交并比 </a:t>
            </a:r>
            <a:r>
              <a:rPr lang="en-US" altLang="zh-CN" dirty="0"/>
              <a:t>IOU</a:t>
            </a:r>
            <a:r>
              <a:rPr lang="zh-CN" altLang="en-US" dirty="0"/>
              <a:t>，进行聚类，聚类中心边框大小是簇均值。</a:t>
            </a:r>
            <a:endParaRPr lang="en-US" altLang="zh-CN" dirty="0"/>
          </a:p>
          <a:p>
            <a:r>
              <a:rPr lang="en-US" altLang="zh-CN" dirty="0"/>
              <a:t>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589" y="1387653"/>
            <a:ext cx="2413922" cy="2197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86" y="4874008"/>
            <a:ext cx="3464577" cy="18909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65974" y="5305424"/>
            <a:ext cx="1209675" cy="8477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0000"/>
                </a:solidFill>
              </a:rPr>
              <a:t>B1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599" y="5076825"/>
            <a:ext cx="1209675" cy="12573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rgbClr val="FF0000"/>
                </a:solidFill>
              </a:rPr>
              <a:t>B2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57266" y="5314949"/>
            <a:ext cx="499333" cy="82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856574" y="5076825"/>
            <a:ext cx="1343025" cy="38099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239823" y="4945617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交集区域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180174" y="5728949"/>
            <a:ext cx="3209925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816457" y="4728849"/>
            <a:ext cx="0" cy="190942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350159" y="5693086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H="1">
            <a:off x="6205997" y="5693086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22" idx="0"/>
          </p:cNvCxnSpPr>
          <p:nvPr/>
        </p:nvCxnSpPr>
        <p:spPr>
          <a:xfrm flipV="1">
            <a:off x="5163642" y="5738476"/>
            <a:ext cx="215692" cy="5399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950124" y="6278423"/>
            <a:ext cx="42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x1</a:t>
            </a:r>
            <a:endParaRPr lang="zh-CN" altLang="en-US" sz="1400" dirty="0"/>
          </a:p>
        </p:txBody>
      </p:sp>
      <p:cxnSp>
        <p:nvCxnSpPr>
          <p:cNvPr id="23" name="直接箭头连接符 22"/>
          <p:cNvCxnSpPr>
            <a:stCxn id="25" idx="1"/>
          </p:cNvCxnSpPr>
          <p:nvPr/>
        </p:nvCxnSpPr>
        <p:spPr>
          <a:xfrm flipH="1" flipV="1">
            <a:off x="6224242" y="5740026"/>
            <a:ext cx="722947" cy="3669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947189" y="5953085"/>
            <a:ext cx="42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x2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-381435" y="4815487"/>
                <a:ext cx="4808111" cy="2252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𝒍𝒆𝒇𝒕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𝐦𝐚𝐱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𝒍𝒆𝒏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𝒍𝒆𝒏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/>
              </a:p>
              <a:p>
                <a:r>
                  <a:rPr lang="en-US" altLang="zh-CN" b="1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𝒓𝒊𝒈𝒉𝒕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𝐦𝐢𝐧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𝒍𝒆𝒏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𝒍𝒆𝒏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𝒅𝒐𝒘𝒏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𝒍𝒆𝒏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𝒍𝒆𝒏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/>
              </a:p>
              <a:p>
                <a:r>
                  <a:rPr lang="en-US" altLang="zh-CN" b="1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𝒖𝒑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𝒎𝒊𝒏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𝒍𝒆𝒏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𝒍𝒆𝒏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/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435" y="4815487"/>
                <a:ext cx="4808111" cy="2252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/>
          <p:cNvCxnSpPr>
            <a:endCxn id="9" idx="1"/>
          </p:cNvCxnSpPr>
          <p:nvPr/>
        </p:nvCxnSpPr>
        <p:spPr>
          <a:xfrm>
            <a:off x="4016207" y="5146661"/>
            <a:ext cx="1532392" cy="5588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7" idx="3"/>
          </p:cNvCxnSpPr>
          <p:nvPr/>
        </p:nvCxnSpPr>
        <p:spPr>
          <a:xfrm>
            <a:off x="3955574" y="5517397"/>
            <a:ext cx="2120075" cy="2118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8" idx="2"/>
          </p:cNvCxnSpPr>
          <p:nvPr/>
        </p:nvCxnSpPr>
        <p:spPr>
          <a:xfrm>
            <a:off x="4027540" y="6053078"/>
            <a:ext cx="1779393" cy="8987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8" idx="0"/>
          </p:cNvCxnSpPr>
          <p:nvPr/>
        </p:nvCxnSpPr>
        <p:spPr>
          <a:xfrm flipV="1">
            <a:off x="3780309" y="5314949"/>
            <a:ext cx="2026624" cy="10489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77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2111" r="47319" b="30564"/>
          <a:stretch/>
        </p:blipFill>
        <p:spPr>
          <a:xfrm>
            <a:off x="8489722" y="1514810"/>
            <a:ext cx="2920386" cy="21792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一阶段的方案</a:t>
            </a:r>
          </a:p>
        </p:txBody>
      </p:sp>
      <p:sp>
        <p:nvSpPr>
          <p:cNvPr id="2" name="矩形 1"/>
          <p:cNvSpPr/>
          <p:nvPr/>
        </p:nvSpPr>
        <p:spPr>
          <a:xfrm>
            <a:off x="121187" y="60401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YOLO v2 </a:t>
            </a:r>
            <a:r>
              <a:rPr lang="zh-CN" altLang="en-US" b="1" dirty="0"/>
              <a:t>的改进方案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33041" y="973343"/>
                <a:ext cx="10504283" cy="5122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 startAt="5"/>
                </a:pPr>
                <a:r>
                  <a:rPr lang="zh-CN" altLang="en-US" dirty="0"/>
                  <a:t>新的位置预测方法，直接位置预测 </a:t>
                </a:r>
                <a:endParaRPr lang="en-US" altLang="zh-CN" dirty="0"/>
              </a:p>
              <a:p>
                <a:r>
                  <a:rPr lang="en-US" altLang="zh-CN" dirty="0"/>
                  <a:t>     </a:t>
                </a:r>
                <a:r>
                  <a:rPr lang="zh-CN" altLang="en-US" dirty="0"/>
                  <a:t>每个边框的预测值：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CN" altLang="en-US" dirty="0"/>
                  <a:t> 边框中心点占据所属格子偏移，实际边框相对聚类预设边框</a:t>
                </a:r>
                <a:endParaRPr lang="en-US" altLang="zh-CN" dirty="0"/>
              </a:p>
              <a:p>
                <a:r>
                  <a:rPr lang="en-US" altLang="zh-CN" dirty="0"/>
                  <a:t>     </a:t>
                </a:r>
                <a:r>
                  <a:rPr lang="zh-CN" altLang="en-US" dirty="0"/>
                  <a:t>实际边框参数：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预设框宽、高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l-GR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l-GR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∗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𝐼𝑂𝑈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𝑜𝑏𝑗𝑒𝑐𝑡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                        </a:t>
                </a:r>
              </a:p>
              <a:p>
                <a:pPr marL="342900" indent="-342900">
                  <a:buAutoNum type="arabicPeriod" startAt="6"/>
                </a:pPr>
                <a:r>
                  <a:rPr lang="zh-CN" altLang="en-US" dirty="0"/>
                  <a:t>增加跳级路特征，结合高低分辨率</a:t>
                </a:r>
                <a:endParaRPr lang="en-US" altLang="zh-CN" dirty="0"/>
              </a:p>
              <a:p>
                <a:r>
                  <a:rPr lang="zh-CN" altLang="en-US" dirty="0"/>
                  <a:t>     使用 </a:t>
                </a:r>
                <a:r>
                  <a:rPr lang="en-US" altLang="zh-CN" dirty="0" err="1"/>
                  <a:t>passthrough</a:t>
                </a:r>
                <a:r>
                  <a:rPr lang="zh-CN" altLang="en-US" dirty="0"/>
                  <a:t>层来利用更精细的特征图（尺寸大一些的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 。</a:t>
                </a:r>
                <a:endParaRPr lang="en-US" altLang="zh-CN" dirty="0"/>
              </a:p>
              <a:p>
                <a:r>
                  <a:rPr lang="zh-CN" altLang="en-US" dirty="0"/>
                  <a:t>     </a:t>
                </a:r>
                <a:r>
                  <a:rPr lang="en-US" altLang="zh-CN" dirty="0" err="1"/>
                  <a:t>passthrough</a:t>
                </a:r>
                <a:r>
                  <a:rPr lang="zh-CN" altLang="en-US" dirty="0"/>
                  <a:t>即按行和按列隔行采样的方法，就可以得到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个新的特征图。</a:t>
                </a:r>
                <a:endParaRPr lang="en-US" altLang="zh-CN" dirty="0"/>
              </a:p>
              <a:p>
                <a:pPr marL="342900" indent="-342900">
                  <a:buAutoNum type="arabicPeriod" startAt="6"/>
                </a:pPr>
                <a:endParaRPr lang="en-US" altLang="zh-CN" dirty="0"/>
              </a:p>
              <a:p>
                <a:pPr marL="342900" indent="-342900">
                  <a:buAutoNum type="arabicPeriod" startAt="6"/>
                </a:pPr>
                <a:endParaRPr lang="en-US" altLang="zh-CN" dirty="0"/>
              </a:p>
              <a:p>
                <a:pPr marL="342900" indent="-342900">
                  <a:buAutoNum type="arabicPeriod" startAt="6"/>
                </a:pPr>
                <a:endParaRPr lang="en-US" altLang="zh-CN" dirty="0"/>
              </a:p>
              <a:p>
                <a:pPr marL="342900" indent="-342900">
                  <a:buAutoNum type="arabicPeriod" startAt="6"/>
                </a:pPr>
                <a:endParaRPr lang="en-US" altLang="zh-CN" dirty="0"/>
              </a:p>
              <a:p>
                <a:pPr marL="342900" indent="-342900">
                  <a:buAutoNum type="arabicPeriod" startAt="6"/>
                </a:pPr>
                <a:endParaRPr lang="en-US" altLang="zh-CN" dirty="0"/>
              </a:p>
              <a:p>
                <a:pPr marL="342900" indent="-342900">
                  <a:buAutoNum type="arabicPeriod" startAt="6"/>
                </a:pPr>
                <a:endParaRPr lang="en-US" altLang="zh-CN" dirty="0"/>
              </a:p>
              <a:p>
                <a:pPr marL="342900" indent="-342900">
                  <a:buAutoNum type="arabicPeriod" startAt="6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41" y="973343"/>
                <a:ext cx="10504283" cy="5122171"/>
              </a:xfrm>
              <a:prstGeom prst="rect">
                <a:avLst/>
              </a:prstGeom>
              <a:blipFill>
                <a:blip r:embed="rId4"/>
                <a:stretch>
                  <a:fillRect l="-638" t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453349" y="4969633"/>
            <a:ext cx="870333" cy="749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26*26*512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83706" y="4969632"/>
            <a:ext cx="1698434" cy="749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Maxpooling</a:t>
            </a:r>
            <a:endParaRPr lang="en-US" altLang="zh-CN" dirty="0"/>
          </a:p>
          <a:p>
            <a:pPr algn="ctr"/>
            <a:r>
              <a:rPr lang="en-US" altLang="zh-CN" dirty="0"/>
              <a:t>+</a:t>
            </a:r>
            <a:r>
              <a:rPr lang="en-US" altLang="zh-CN" dirty="0" err="1"/>
              <a:t>conv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  <a:endCxn id="7" idx="1"/>
          </p:cNvCxnSpPr>
          <p:nvPr/>
        </p:nvCxnSpPr>
        <p:spPr>
          <a:xfrm flipV="1">
            <a:off x="6323682" y="5344206"/>
            <a:ext cx="560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8582140" y="5320339"/>
            <a:ext cx="560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197249" y="4903328"/>
            <a:ext cx="870333" cy="834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1024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83706" y="4136451"/>
            <a:ext cx="1698434" cy="749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Passthrough</a:t>
            </a:r>
            <a:endParaRPr lang="zh-CN" altLang="en-US" dirty="0"/>
          </a:p>
        </p:txBody>
      </p:sp>
      <p:cxnSp>
        <p:nvCxnSpPr>
          <p:cNvPr id="14" name="肘形连接符 13"/>
          <p:cNvCxnSpPr>
            <a:stCxn id="5" idx="0"/>
            <a:endCxn id="13" idx="1"/>
          </p:cNvCxnSpPr>
          <p:nvPr/>
        </p:nvCxnSpPr>
        <p:spPr>
          <a:xfrm rot="5400000" flipH="1" flipV="1">
            <a:off x="6156807" y="4242734"/>
            <a:ext cx="458608" cy="9951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3"/>
          </p:cNvCxnSpPr>
          <p:nvPr/>
        </p:nvCxnSpPr>
        <p:spPr>
          <a:xfrm flipV="1">
            <a:off x="8582140" y="4511024"/>
            <a:ext cx="560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197249" y="4027708"/>
            <a:ext cx="870333" cy="834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2048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10098797" y="4870104"/>
            <a:ext cx="5600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713906" y="4444719"/>
            <a:ext cx="870333" cy="834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3072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6" y="4763036"/>
            <a:ext cx="5093214" cy="115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1685959" y="4097755"/>
            <a:ext cx="1846774" cy="45547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一阶段方法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1651545" y="4541773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ONE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7057362" y="4097755"/>
            <a:ext cx="1846774" cy="455476"/>
          </a:xfrm>
        </p:spPr>
        <p:txBody>
          <a:bodyPr/>
          <a:lstStyle/>
          <a:p>
            <a:r>
              <a:rPr kumimoji="1"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二阶段方法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7050640" y="4541773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 TWO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  <a:p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97464" y="4999605"/>
            <a:ext cx="1083718" cy="6075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52060" y="4999605"/>
            <a:ext cx="1083718" cy="60756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一个阶段的方案</a:t>
            </a:r>
          </a:p>
        </p:txBody>
      </p:sp>
      <p:sp>
        <p:nvSpPr>
          <p:cNvPr id="2" name="矩形 1"/>
          <p:cNvSpPr/>
          <p:nvPr/>
        </p:nvSpPr>
        <p:spPr>
          <a:xfrm>
            <a:off x="121187" y="60401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YOLO v2 </a:t>
            </a:r>
            <a:r>
              <a:rPr lang="zh-CN" altLang="en-US" b="1" dirty="0"/>
              <a:t>的改进方案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3041" y="973343"/>
            <a:ext cx="105042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</a:t>
            </a:r>
            <a:r>
              <a:rPr lang="zh-CN" altLang="en-US" dirty="0"/>
              <a:t>多尺度训练</a:t>
            </a:r>
            <a:r>
              <a:rPr lang="en-US" altLang="zh-CN" dirty="0"/>
              <a:t> </a:t>
            </a:r>
          </a:p>
          <a:p>
            <a:pPr marL="342900" indent="-342900">
              <a:buAutoNum type="arabicPeriod" startAt="6"/>
            </a:pPr>
            <a:endParaRPr lang="en-US" altLang="zh-CN" dirty="0"/>
          </a:p>
          <a:p>
            <a:pPr marL="342900" indent="-342900">
              <a:buAutoNum type="arabicPeriod" startAt="6"/>
            </a:pPr>
            <a:endParaRPr lang="en-US" altLang="zh-CN" dirty="0"/>
          </a:p>
          <a:p>
            <a:pPr marL="342900" indent="-342900">
              <a:buAutoNum type="arabicPeriod" startAt="6"/>
            </a:pPr>
            <a:endParaRPr lang="en-US" altLang="zh-CN" dirty="0"/>
          </a:p>
          <a:p>
            <a:pPr marL="342900" indent="-342900">
              <a:buAutoNum type="arabicPeriod" startAt="6"/>
            </a:pPr>
            <a:endParaRPr lang="en-US" altLang="zh-CN" dirty="0"/>
          </a:p>
          <a:p>
            <a:pPr marL="342900" indent="-342900">
              <a:buAutoNum type="arabicPeriod" startAt="6"/>
            </a:pPr>
            <a:endParaRPr lang="en-US" altLang="zh-CN" dirty="0"/>
          </a:p>
          <a:p>
            <a:pPr marL="342900" indent="-342900">
              <a:buAutoNum type="arabicPeriod" startAt="6"/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833" y="1791831"/>
            <a:ext cx="3200057" cy="26085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9" y="1468533"/>
            <a:ext cx="2966077" cy="36016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4250" y="5011986"/>
            <a:ext cx="3047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ImageNet 1000 </a:t>
            </a:r>
            <a:r>
              <a:rPr lang="zh-CN" altLang="en-US" dirty="0"/>
              <a:t>类数据预训练模型</a:t>
            </a:r>
            <a:endParaRPr lang="en-US" altLang="zh-CN" dirty="0"/>
          </a:p>
          <a:p>
            <a:r>
              <a:rPr lang="zh-CN" altLang="en-US" dirty="0"/>
              <a:t>第一阶段 </a:t>
            </a:r>
            <a:r>
              <a:rPr lang="en-US" altLang="zh-CN" dirty="0"/>
              <a:t>224</a:t>
            </a:r>
            <a:r>
              <a:rPr lang="zh-CN" altLang="en-US" dirty="0"/>
              <a:t>*</a:t>
            </a:r>
            <a:r>
              <a:rPr lang="en-US" altLang="zh-CN" dirty="0"/>
              <a:t>224</a:t>
            </a:r>
            <a:r>
              <a:rPr lang="zh-CN" altLang="en-US" dirty="0"/>
              <a:t>输入</a:t>
            </a:r>
            <a:endParaRPr lang="en-US" altLang="zh-CN" dirty="0"/>
          </a:p>
          <a:p>
            <a:r>
              <a:rPr lang="zh-CN" altLang="en-US" dirty="0"/>
              <a:t>预训练分类网络</a:t>
            </a:r>
            <a:endParaRPr lang="en-US" altLang="zh-CN" dirty="0"/>
          </a:p>
          <a:p>
            <a:r>
              <a:rPr lang="zh-CN" altLang="en-US" dirty="0"/>
              <a:t>（训练图像直接</a:t>
            </a:r>
            <a:r>
              <a:rPr lang="en-US" altLang="zh-CN" dirty="0"/>
              <a:t>resize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第二阶段 </a:t>
            </a:r>
            <a:r>
              <a:rPr lang="en-US" altLang="zh-CN" dirty="0"/>
              <a:t>448</a:t>
            </a:r>
            <a:r>
              <a:rPr lang="zh-CN" altLang="en-US" dirty="0"/>
              <a:t>*</a:t>
            </a:r>
            <a:r>
              <a:rPr lang="en-US" altLang="zh-CN" dirty="0"/>
              <a:t>448</a:t>
            </a:r>
            <a:r>
              <a:rPr lang="zh-CN" altLang="en-US" dirty="0"/>
              <a:t>输入</a:t>
            </a:r>
            <a:endParaRPr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60" y="1546187"/>
            <a:ext cx="4790239" cy="3800819"/>
          </a:xfrm>
          <a:prstGeom prst="rect">
            <a:avLst/>
          </a:prstGeom>
        </p:spPr>
      </p:pic>
      <p:cxnSp>
        <p:nvCxnSpPr>
          <p:cNvPr id="25" name="肘形连接符 24"/>
          <p:cNvCxnSpPr/>
          <p:nvPr/>
        </p:nvCxnSpPr>
        <p:spPr>
          <a:xfrm flipV="1">
            <a:off x="597049" y="4363521"/>
            <a:ext cx="7963057" cy="220338"/>
          </a:xfrm>
          <a:prstGeom prst="bentConnector3">
            <a:avLst>
              <a:gd name="adj1" fmla="val 42252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944160" y="5037147"/>
            <a:ext cx="4946452" cy="0"/>
          </a:xfrm>
          <a:prstGeom prst="line">
            <a:avLst/>
          </a:prstGeom>
          <a:ln w="285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805958" y="5347006"/>
            <a:ext cx="347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第三阶段 多尺度训练</a:t>
            </a:r>
            <a:r>
              <a:rPr lang="zh-CN" altLang="en-US" b="1" dirty="0"/>
              <a:t>检测网络</a:t>
            </a:r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33" name="右大括号 32"/>
          <p:cNvSpPr/>
          <p:nvPr/>
        </p:nvSpPr>
        <p:spPr>
          <a:xfrm>
            <a:off x="8560106" y="4526281"/>
            <a:ext cx="271474" cy="251460"/>
          </a:xfrm>
          <a:prstGeom prst="rightBrac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4114800" y="3657600"/>
            <a:ext cx="4445306" cy="635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890611" y="4511384"/>
            <a:ext cx="185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3072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8865498" y="4909291"/>
            <a:ext cx="2952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进行跨通道的信息融合并把通道降维为</a:t>
            </a:r>
            <a:r>
              <a:rPr lang="en-US" altLang="zh-CN" sz="1000" b="1" dirty="0"/>
              <a:t>1024</a:t>
            </a:r>
            <a:endParaRPr lang="zh-CN" altLang="en-US" sz="1000" b="1" dirty="0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8455937" y="5178582"/>
            <a:ext cx="543208" cy="307818"/>
          </a:xfrm>
          <a:prstGeom prst="straightConnector1">
            <a:avLst/>
          </a:prstGeom>
          <a:ln w="38100">
            <a:solidFill>
              <a:srgbClr val="E73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115433" y="5347006"/>
            <a:ext cx="216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*（</a:t>
            </a:r>
            <a:r>
              <a:rPr lang="en-US" altLang="zh-CN" dirty="0"/>
              <a:t>5+20</a:t>
            </a:r>
            <a:r>
              <a:rPr lang="zh-CN" altLang="en-US" dirty="0"/>
              <a:t>）</a:t>
            </a:r>
            <a:r>
              <a:rPr lang="en-US" altLang="zh-CN" dirty="0"/>
              <a:t>= 125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*（</a:t>
            </a:r>
            <a:r>
              <a:rPr lang="en-US" altLang="zh-CN" dirty="0"/>
              <a:t>5+5</a:t>
            </a:r>
            <a:r>
              <a:rPr lang="zh-CN" altLang="en-US" dirty="0"/>
              <a:t>）  </a:t>
            </a:r>
            <a:r>
              <a:rPr lang="en-US" altLang="zh-CN" dirty="0"/>
              <a:t>= 50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3060583" y="4860668"/>
            <a:ext cx="614152" cy="444692"/>
          </a:xfrm>
          <a:prstGeom prst="straightConnector1">
            <a:avLst/>
          </a:prstGeom>
          <a:ln w="38100">
            <a:solidFill>
              <a:srgbClr val="E73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91527" y="5305360"/>
            <a:ext cx="100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</a:t>
            </a:r>
            <a:r>
              <a:rPr lang="zh-CN" altLang="en-US" dirty="0"/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253564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一个阶段的方案</a:t>
            </a:r>
          </a:p>
        </p:txBody>
      </p:sp>
      <p:sp>
        <p:nvSpPr>
          <p:cNvPr id="36" name="矩形 35"/>
          <p:cNvSpPr/>
          <p:nvPr/>
        </p:nvSpPr>
        <p:spPr>
          <a:xfrm>
            <a:off x="121187" y="60401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YOLO v3 </a:t>
            </a:r>
            <a:r>
              <a:rPr lang="zh-CN" altLang="en-US" b="1" dirty="0"/>
              <a:t>的改进方案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44894" y="926449"/>
            <a:ext cx="1026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使用残差模型（深度残差网 </a:t>
            </a:r>
            <a:r>
              <a:rPr lang="en-US" altLang="zh-CN" dirty="0" err="1"/>
              <a:t>ResNet</a:t>
            </a:r>
            <a:r>
              <a:rPr lang="zh-CN" altLang="en-US" dirty="0"/>
              <a:t>），使得网络可以构建的更深，</a:t>
            </a:r>
            <a:r>
              <a:rPr lang="en-US" altLang="zh-CN" dirty="0"/>
              <a:t>darknet-53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2" y="2206242"/>
            <a:ext cx="4216564" cy="23612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2206242"/>
            <a:ext cx="3595390" cy="374662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8559800" y="2514600"/>
            <a:ext cx="653513" cy="6985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9213313" y="2155948"/>
                <a:ext cx="2978687" cy="357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维度通道数相同直接 叠加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32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i="1" dirty="0">
                    <a:latin typeface="Cambria Math" panose="02040503050406030204" pitchFamily="18" charset="0"/>
                  </a:rPr>
                  <a:t>2.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维度通道数不同</a:t>
                </a:r>
                <a:endParaRPr lang="en-US" altLang="zh-CN" dirty="0"/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    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卷积调整后再叠加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320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13" y="2155948"/>
                <a:ext cx="2978687" cy="3570208"/>
              </a:xfrm>
              <a:prstGeom prst="rect">
                <a:avLst/>
              </a:prstGeom>
              <a:blipFill>
                <a:blip r:embed="rId6"/>
                <a:stretch>
                  <a:fillRect l="-1636" t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 flipV="1">
            <a:off x="8559800" y="4357313"/>
            <a:ext cx="653513" cy="57901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>
            <a:off x="3200400" y="3441700"/>
            <a:ext cx="2501900" cy="2171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409699" y="5613400"/>
            <a:ext cx="337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的卷积可以用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r>
              <a:rPr lang="zh-CN" altLang="en-US" dirty="0"/>
              <a:t>卷积 </a:t>
            </a:r>
            <a:r>
              <a:rPr lang="en-US" altLang="zh-CN" dirty="0"/>
              <a:t>+ 3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卷积 </a:t>
            </a:r>
            <a:r>
              <a:rPr lang="en-US" altLang="zh-CN" dirty="0"/>
              <a:t>+1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r>
              <a:rPr lang="zh-CN" altLang="en-US" dirty="0"/>
              <a:t>卷积</a:t>
            </a:r>
            <a:endParaRPr lang="en-US" altLang="zh-CN" dirty="0"/>
          </a:p>
          <a:p>
            <a:r>
              <a:rPr lang="zh-CN" altLang="en-US" dirty="0"/>
              <a:t>简化实现，降低参数数量</a:t>
            </a:r>
          </a:p>
        </p:txBody>
      </p:sp>
    </p:spTree>
    <p:extLst>
      <p:ext uri="{BB962C8B-B14F-4D97-AF65-F5344CB8AC3E}">
        <p14:creationId xmlns:p14="http://schemas.microsoft.com/office/powerpoint/2010/main" val="34498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一个阶段的方案</a:t>
            </a:r>
          </a:p>
        </p:txBody>
      </p:sp>
      <p:sp>
        <p:nvSpPr>
          <p:cNvPr id="2" name="矩形 1"/>
          <p:cNvSpPr/>
          <p:nvPr/>
        </p:nvSpPr>
        <p:spPr>
          <a:xfrm>
            <a:off x="952500" y="975431"/>
            <a:ext cx="1043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2.  </a:t>
            </a:r>
            <a:r>
              <a:rPr lang="zh-CN" altLang="en-US" dirty="0"/>
              <a:t>采用特征金字塔网络（</a:t>
            </a:r>
            <a:r>
              <a:rPr lang="en-US" altLang="zh-CN" dirty="0"/>
              <a:t>FPN</a:t>
            </a:r>
            <a:r>
              <a:rPr lang="zh-CN" altLang="en-US" dirty="0"/>
              <a:t>，</a:t>
            </a:r>
            <a:r>
              <a:rPr lang="en-US" altLang="zh-CN" dirty="0"/>
              <a:t>Feature Pyramid Net</a:t>
            </a:r>
            <a:r>
              <a:rPr lang="zh-CN" altLang="en-US" dirty="0"/>
              <a:t>），实现多尺度目标检测，</a:t>
            </a:r>
            <a:endParaRPr lang="en-US" altLang="zh-CN" dirty="0"/>
          </a:p>
          <a:p>
            <a:r>
              <a:rPr lang="zh-CN" altLang="en-US" dirty="0"/>
              <a:t>     当输入为 </a:t>
            </a:r>
            <a:r>
              <a:rPr lang="en-US" altLang="zh-CN" dirty="0"/>
              <a:t>416</a:t>
            </a:r>
            <a:r>
              <a:rPr lang="zh-CN" altLang="en-US" dirty="0"/>
              <a:t>*</a:t>
            </a:r>
            <a:r>
              <a:rPr lang="en-US" altLang="zh-CN" dirty="0"/>
              <a:t>416</a:t>
            </a:r>
            <a:r>
              <a:rPr lang="zh-CN" altLang="en-US" dirty="0"/>
              <a:t>时，三个尺度的特征图大小为：</a:t>
            </a:r>
            <a:r>
              <a:rPr lang="en-US" altLang="zh-CN" dirty="0"/>
              <a:t>13</a:t>
            </a:r>
            <a:r>
              <a:rPr lang="zh-CN" altLang="en-US" dirty="0"/>
              <a:t>*</a:t>
            </a:r>
            <a:r>
              <a:rPr lang="en-US" altLang="zh-CN" dirty="0"/>
              <a:t>13</a:t>
            </a:r>
            <a:r>
              <a:rPr lang="zh-CN" altLang="en-US" dirty="0"/>
              <a:t>，</a:t>
            </a:r>
            <a:r>
              <a:rPr lang="en-US" altLang="zh-CN" dirty="0"/>
              <a:t>26</a:t>
            </a:r>
            <a:r>
              <a:rPr lang="zh-CN" altLang="en-US" dirty="0"/>
              <a:t>*</a:t>
            </a:r>
            <a:r>
              <a:rPr lang="en-US" altLang="zh-CN" dirty="0"/>
              <a:t>26</a:t>
            </a:r>
            <a:r>
              <a:rPr lang="zh-CN" altLang="en-US" dirty="0"/>
              <a:t>，</a:t>
            </a:r>
            <a:r>
              <a:rPr lang="en-US" altLang="zh-CN" dirty="0"/>
              <a:t>52</a:t>
            </a:r>
            <a:r>
              <a:rPr lang="zh-CN" altLang="en-US" dirty="0"/>
              <a:t>*</a:t>
            </a:r>
            <a:r>
              <a:rPr lang="en-US" altLang="zh-CN" dirty="0"/>
              <a:t>52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每个特征图上的每个位置使用</a:t>
            </a:r>
            <a:r>
              <a:rPr lang="en-US" altLang="zh-CN" dirty="0"/>
              <a:t>3</a:t>
            </a:r>
            <a:r>
              <a:rPr lang="zh-CN" altLang="en-US" dirty="0"/>
              <a:t>种先验框，因此需要使用</a:t>
            </a:r>
            <a:r>
              <a:rPr lang="en-US" altLang="zh-CN" dirty="0" err="1"/>
              <a:t>kmean</a:t>
            </a:r>
            <a:r>
              <a:rPr lang="zh-CN" altLang="en-US" dirty="0"/>
              <a:t>聚类得到</a:t>
            </a:r>
            <a:r>
              <a:rPr lang="en-US" altLang="zh-CN" dirty="0"/>
              <a:t>9</a:t>
            </a:r>
            <a:r>
              <a:rPr lang="zh-CN" altLang="en-US" dirty="0"/>
              <a:t>种先验框，划分到</a:t>
            </a:r>
            <a:endParaRPr lang="en-US" altLang="zh-CN" dirty="0"/>
          </a:p>
          <a:p>
            <a:r>
              <a:rPr lang="en-US" altLang="zh-CN" dirty="0"/>
              <a:t>     3</a:t>
            </a:r>
            <a:r>
              <a:rPr lang="zh-CN" altLang="en-US" dirty="0"/>
              <a:t>中尺度的特征图上，尺度更大的特征图使用更小的先验框（信息丰富）。</a:t>
            </a:r>
            <a:endParaRPr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15"/>
          <a:stretch/>
        </p:blipFill>
        <p:spPr>
          <a:xfrm>
            <a:off x="1022945" y="2566290"/>
            <a:ext cx="6438900" cy="368769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40730" y="2707899"/>
            <a:ext cx="23399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浅层的网络更关注于细节信息，</a:t>
            </a:r>
            <a:endParaRPr lang="en-US" altLang="zh-CN" dirty="0"/>
          </a:p>
          <a:p>
            <a:r>
              <a:rPr lang="zh-CN" altLang="en-US" dirty="0"/>
              <a:t>高层的网络更关注于语义信息，而高层的语义信息能够帮助我们准确的检测出目标</a:t>
            </a:r>
            <a:r>
              <a:rPr lang="en-US" altLang="zh-CN" dirty="0"/>
              <a:t>.</a:t>
            </a:r>
          </a:p>
          <a:p>
            <a:endParaRPr lang="en-US" altLang="zh-CN" b="1" dirty="0"/>
          </a:p>
          <a:p>
            <a:r>
              <a:rPr lang="zh-CN" altLang="en-US" dirty="0"/>
              <a:t>上层小的特征图</a:t>
            </a:r>
            <a:endParaRPr lang="en-US" altLang="zh-CN" dirty="0"/>
          </a:p>
          <a:p>
            <a:r>
              <a:rPr lang="zh-CN" altLang="en-US" dirty="0"/>
              <a:t>可以检测大物体；</a:t>
            </a:r>
            <a:endParaRPr lang="en-US" altLang="zh-CN" dirty="0"/>
          </a:p>
          <a:p>
            <a:r>
              <a:rPr lang="zh-CN" altLang="en-US" dirty="0"/>
              <a:t>下层大的特征图</a:t>
            </a:r>
            <a:endParaRPr lang="en-US" altLang="zh-CN" dirty="0"/>
          </a:p>
          <a:p>
            <a:r>
              <a:rPr lang="zh-CN" altLang="en-US" dirty="0"/>
              <a:t>可以检测小物体。</a:t>
            </a:r>
          </a:p>
        </p:txBody>
      </p:sp>
      <p:sp>
        <p:nvSpPr>
          <p:cNvPr id="7" name="矩形 6"/>
          <p:cNvSpPr/>
          <p:nvPr/>
        </p:nvSpPr>
        <p:spPr>
          <a:xfrm>
            <a:off x="121187" y="60401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YOLO v3 </a:t>
            </a:r>
            <a:r>
              <a:rPr lang="zh-CN" altLang="en-US" b="1" dirty="0"/>
              <a:t>的改进方案</a:t>
            </a:r>
          </a:p>
        </p:txBody>
      </p:sp>
    </p:spTree>
    <p:extLst>
      <p:ext uri="{BB962C8B-B14F-4D97-AF65-F5344CB8AC3E}">
        <p14:creationId xmlns:p14="http://schemas.microsoft.com/office/powerpoint/2010/main" val="404357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一个阶段的方案</a:t>
            </a:r>
          </a:p>
        </p:txBody>
      </p:sp>
      <p:sp>
        <p:nvSpPr>
          <p:cNvPr id="36" name="矩形 35"/>
          <p:cNvSpPr/>
          <p:nvPr/>
        </p:nvSpPr>
        <p:spPr>
          <a:xfrm>
            <a:off x="121187" y="60401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YOLO v3 	darknet-53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583404" y="6061733"/>
            <a:ext cx="4577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1000</a:t>
            </a:r>
            <a:r>
              <a:rPr lang="zh-CN" altLang="en-US" dirty="0"/>
              <a:t>类</a:t>
            </a:r>
            <a:r>
              <a:rPr lang="en-US" altLang="zh-CN" dirty="0"/>
              <a:t>ImageNet </a:t>
            </a:r>
            <a:r>
              <a:rPr lang="zh-CN" altLang="en-US" dirty="0"/>
              <a:t>预训练分类网络</a:t>
            </a:r>
            <a:endParaRPr lang="en-US" altLang="zh-CN" dirty="0"/>
          </a:p>
          <a:p>
            <a:r>
              <a:rPr lang="en-US" altLang="zh-CN" dirty="0"/>
              <a:t>Dark-19 </a:t>
            </a:r>
            <a:r>
              <a:rPr lang="zh-CN" altLang="en-US" dirty="0"/>
              <a:t>与</a:t>
            </a:r>
            <a:r>
              <a:rPr lang="en-US" altLang="zh-CN" dirty="0"/>
              <a:t>darknet53</a:t>
            </a:r>
            <a:r>
              <a:rPr lang="zh-CN" altLang="en-US" dirty="0"/>
              <a:t>总步长没变 </a:t>
            </a:r>
            <a:r>
              <a:rPr lang="en-US" altLang="zh-CN" dirty="0"/>
              <a:t>2^5=32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86" y="1127231"/>
            <a:ext cx="5363920" cy="48821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344668" y="6163333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coco</a:t>
            </a:r>
            <a:r>
              <a:rPr lang="zh-CN" altLang="en-US" dirty="0"/>
              <a:t>数据集上的检测网络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9" y="1127231"/>
            <a:ext cx="4387876" cy="4849758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 flipV="1">
            <a:off x="4027539" y="4613809"/>
            <a:ext cx="1" cy="516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65577" y="4328696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上采样</a:t>
            </a:r>
          </a:p>
        </p:txBody>
      </p:sp>
      <p:cxnSp>
        <p:nvCxnSpPr>
          <p:cNvPr id="16" name="直接箭头连接符 15"/>
          <p:cNvCxnSpPr>
            <a:endCxn id="14" idx="2"/>
          </p:cNvCxnSpPr>
          <p:nvPr/>
        </p:nvCxnSpPr>
        <p:spPr>
          <a:xfrm flipH="1" flipV="1">
            <a:off x="4027540" y="4605695"/>
            <a:ext cx="461962" cy="524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161065" y="4554645"/>
            <a:ext cx="585799" cy="37331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620218" y="4336810"/>
            <a:ext cx="494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叠加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647256" y="4554645"/>
            <a:ext cx="99608" cy="38883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731847" y="17744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残差模块</a:t>
            </a: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460750" y="1928351"/>
            <a:ext cx="341744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3187700" y="1644650"/>
            <a:ext cx="0" cy="209550"/>
          </a:xfrm>
          <a:prstGeom prst="straightConnector1">
            <a:avLst/>
          </a:prstGeom>
          <a:ln w="19050">
            <a:solidFill>
              <a:srgbClr val="F23C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2540000" y="1947401"/>
            <a:ext cx="546100" cy="0"/>
          </a:xfrm>
          <a:prstGeom prst="straightConnector1">
            <a:avLst/>
          </a:prstGeom>
          <a:ln w="19050">
            <a:solidFill>
              <a:srgbClr val="E73A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或者 11"/>
          <p:cNvSpPr/>
          <p:nvPr/>
        </p:nvSpPr>
        <p:spPr>
          <a:xfrm>
            <a:off x="3086100" y="1854200"/>
            <a:ext cx="196850" cy="171450"/>
          </a:xfrm>
          <a:prstGeom prst="flowChartOr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4114801" y="4505326"/>
            <a:ext cx="3105149" cy="438149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4125612" y="4007144"/>
            <a:ext cx="4465938" cy="393613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5097406" y="4467195"/>
            <a:ext cx="2122544" cy="87450"/>
          </a:xfrm>
          <a:prstGeom prst="straightConnector1">
            <a:avLst/>
          </a:prstGeom>
          <a:ln w="28575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4" idx="3"/>
          </p:cNvCxnSpPr>
          <p:nvPr/>
        </p:nvCxnSpPr>
        <p:spPr>
          <a:xfrm flipH="1">
            <a:off x="5114925" y="3947980"/>
            <a:ext cx="2122544" cy="527330"/>
          </a:xfrm>
          <a:prstGeom prst="straightConnector1">
            <a:avLst/>
          </a:prstGeom>
          <a:ln w="28575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7713239" y="4636925"/>
            <a:ext cx="958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</a:rPr>
              <a:t>256+512=768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716785" y="3452895"/>
            <a:ext cx="958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</a:rPr>
              <a:t>128+256=384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9593580" y="5196840"/>
            <a:ext cx="1112520" cy="6096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0408920" y="4915941"/>
            <a:ext cx="1295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3</a:t>
            </a:r>
            <a:r>
              <a:rPr lang="zh-CN" altLang="en-US" sz="1050" dirty="0">
                <a:solidFill>
                  <a:srgbClr val="FF0000"/>
                </a:solidFill>
              </a:rPr>
              <a:t>*（</a:t>
            </a:r>
            <a:r>
              <a:rPr lang="en-US" altLang="zh-CN" sz="1050" dirty="0">
                <a:solidFill>
                  <a:srgbClr val="FF0000"/>
                </a:solidFill>
              </a:rPr>
              <a:t>5+20</a:t>
            </a:r>
            <a:r>
              <a:rPr lang="zh-CN" altLang="en-US" sz="1050" dirty="0">
                <a:solidFill>
                  <a:srgbClr val="FF0000"/>
                </a:solidFill>
              </a:rPr>
              <a:t>）</a:t>
            </a:r>
            <a:r>
              <a:rPr lang="en-US" altLang="zh-CN" sz="1050" dirty="0">
                <a:solidFill>
                  <a:srgbClr val="FF0000"/>
                </a:solidFill>
              </a:rPr>
              <a:t>=75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730007" y="3406132"/>
            <a:ext cx="25831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</a:rPr>
              <a:t>每一个特征层的每个格子都预测</a:t>
            </a:r>
            <a:r>
              <a:rPr lang="en-US" altLang="zh-CN" sz="1050" dirty="0">
                <a:solidFill>
                  <a:srgbClr val="FF0000"/>
                </a:solidFill>
              </a:rPr>
              <a:t>3</a:t>
            </a:r>
            <a:r>
              <a:rPr lang="zh-CN" altLang="en-US" sz="1050" dirty="0">
                <a:solidFill>
                  <a:srgbClr val="FF0000"/>
                </a:solidFill>
              </a:rPr>
              <a:t>种框</a:t>
            </a:r>
          </a:p>
        </p:txBody>
      </p:sp>
    </p:spTree>
    <p:extLst>
      <p:ext uri="{BB962C8B-B14F-4D97-AF65-F5344CB8AC3E}">
        <p14:creationId xmlns:p14="http://schemas.microsoft.com/office/powerpoint/2010/main" val="423033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0ACDCA3-84CF-48CF-BAF9-19828B1287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SSD/Yolo flow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BB780A-07F4-4011-8D77-4C67F75B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0" y="609600"/>
            <a:ext cx="11407456" cy="443506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D2BED3-C53C-49A5-A39C-6EBB63198A40}"/>
              </a:ext>
            </a:extLst>
          </p:cNvPr>
          <p:cNvSpPr/>
          <p:nvPr/>
        </p:nvSpPr>
        <p:spPr>
          <a:xfrm>
            <a:off x="1035269" y="50375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/>
              <a:t>RetinaNet</a:t>
            </a:r>
            <a:r>
              <a:rPr lang="en-US" altLang="zh-CN" b="1" dirty="0"/>
              <a:t>: (FPN + FCN) focal loss</a:t>
            </a:r>
          </a:p>
          <a:p>
            <a:r>
              <a:rPr lang="en-US" altLang="zh-CN" b="1" dirty="0" err="1"/>
              <a:t>CenterNet</a:t>
            </a:r>
            <a:r>
              <a:rPr lang="en-US" altLang="zh-CN" b="1" dirty="0">
                <a:sym typeface="Wingdings" panose="05000000000000000000" pitchFamily="2" charset="2"/>
              </a:rPr>
              <a:t>:</a:t>
            </a:r>
            <a:r>
              <a:rPr lang="zh-CN" altLang="en-US" b="1" dirty="0">
                <a:sym typeface="Wingdings" panose="05000000000000000000" pitchFamily="2" charset="2"/>
              </a:rPr>
              <a:t>角点回归</a:t>
            </a:r>
            <a:endParaRPr lang="en-US" altLang="zh-CN" b="1" dirty="0">
              <a:sym typeface="Wingdings" panose="05000000000000000000" pitchFamily="2" charset="2"/>
            </a:endParaRPr>
          </a:p>
          <a:p>
            <a:r>
              <a:rPr lang="en-US" altLang="zh-CN" b="1" dirty="0">
                <a:sym typeface="Wingdings" panose="05000000000000000000" pitchFamily="2" charset="2"/>
              </a:rPr>
              <a:t>…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937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12800" y="3395346"/>
            <a:ext cx="1082634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区域选择：</a:t>
            </a:r>
            <a:r>
              <a:rPr lang="zh-CN" altLang="en-US" sz="1600" dirty="0"/>
              <a:t> 不同尺寸的滑动窗口 得到候选区域。</a:t>
            </a:r>
            <a:endParaRPr lang="en-US" altLang="zh-CN" sz="1600" dirty="0"/>
          </a:p>
          <a:p>
            <a:r>
              <a:rPr lang="zh-CN" altLang="en-US" sz="1600" dirty="0"/>
              <a:t> </a:t>
            </a:r>
            <a:endParaRPr lang="en-US" altLang="zh-CN" sz="1600" dirty="0"/>
          </a:p>
          <a:p>
            <a:r>
              <a:rPr lang="zh-CN" altLang="en-US" b="1" dirty="0"/>
              <a:t>特征提取：</a:t>
            </a:r>
            <a:r>
              <a:rPr lang="zh-CN" altLang="en-US" sz="1600" dirty="0"/>
              <a:t>手工提取视觉特征，常用方法有，颜色特征（直方图）、纹理特征（灰度直方图）、形状特征（轮廓和区域特征）以及空间特征（</a:t>
            </a:r>
            <a:r>
              <a:rPr lang="en-US" altLang="zh-CN" sz="1600" dirty="0" err="1"/>
              <a:t>Haar</a:t>
            </a:r>
            <a:r>
              <a:rPr lang="zh-CN" altLang="en-US" sz="1600" dirty="0"/>
              <a:t>、</a:t>
            </a:r>
            <a:r>
              <a:rPr lang="en-US" altLang="zh-CN" sz="1600" dirty="0"/>
              <a:t>HOG</a:t>
            </a:r>
            <a:r>
              <a:rPr lang="zh-CN" altLang="en-US" sz="1600" dirty="0"/>
              <a:t>、</a:t>
            </a:r>
            <a:r>
              <a:rPr lang="en-US" altLang="zh-CN" sz="1600" dirty="0"/>
              <a:t>SIFT</a:t>
            </a:r>
            <a:r>
              <a:rPr lang="zh-CN" altLang="en-US" sz="1600" dirty="0"/>
              <a:t>、</a:t>
            </a:r>
            <a:r>
              <a:rPr lang="en-US" altLang="zh-CN" sz="1600" dirty="0"/>
              <a:t>SURF</a:t>
            </a:r>
            <a:r>
              <a:rPr lang="zh-CN" altLang="en-US" sz="1600" dirty="0"/>
              <a:t>、</a:t>
            </a:r>
            <a:r>
              <a:rPr lang="en-US" altLang="zh-CN" sz="1600" dirty="0"/>
              <a:t>ORB)</a:t>
            </a:r>
            <a:r>
              <a:rPr lang="zh-CN" altLang="en-US" sz="1600" dirty="0"/>
              <a:t>等。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b="1" dirty="0"/>
              <a:t>分类器：</a:t>
            </a:r>
            <a:r>
              <a:rPr lang="zh-CN" altLang="en-US" sz="1600" dirty="0"/>
              <a:t>利用分类器进行识别，如</a:t>
            </a:r>
            <a:r>
              <a:rPr lang="en-US" altLang="zh-CN" sz="1600" dirty="0"/>
              <a:t>SVM</a:t>
            </a:r>
            <a:r>
              <a:rPr lang="zh-CN" altLang="en-US" sz="1600" dirty="0"/>
              <a:t>分类器、</a:t>
            </a:r>
            <a:r>
              <a:rPr lang="en-US" altLang="zh-CN" sz="1600" dirty="0" err="1"/>
              <a:t>AdaBoost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CascadeClassifier</a:t>
            </a:r>
            <a:r>
              <a:rPr lang="en-US" altLang="zh-CN" sz="1600" dirty="0"/>
              <a:t> </a:t>
            </a:r>
            <a:r>
              <a:rPr lang="zh-CN" altLang="en-US" sz="1600" dirty="0"/>
              <a:t>等。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b="1" dirty="0"/>
              <a:t>存在的问题：</a:t>
            </a:r>
            <a:endParaRPr lang="en-US" altLang="zh-CN" b="1" dirty="0"/>
          </a:p>
          <a:p>
            <a:pPr marL="800089" lvl="1" indent="-342900">
              <a:buAutoNum type="arabicPeriod"/>
            </a:pPr>
            <a:r>
              <a:rPr lang="zh-CN" altLang="en-US" sz="1600" dirty="0"/>
              <a:t>基于滑动窗口的区域选择策略没有针对性，时间复杂度高，窗口冗余；</a:t>
            </a:r>
            <a:endParaRPr lang="en-US" altLang="zh-CN" sz="1600" dirty="0"/>
          </a:p>
          <a:p>
            <a:pPr marL="800089" lvl="1" indent="-342900">
              <a:buAutoNum type="arabicPeriod"/>
            </a:pPr>
            <a:endParaRPr lang="en-US" altLang="zh-CN" sz="1600" dirty="0"/>
          </a:p>
          <a:p>
            <a:pPr lvl="1"/>
            <a:r>
              <a:rPr lang="en-US" altLang="zh-CN" sz="1600" dirty="0"/>
              <a:t>2. </a:t>
            </a:r>
            <a:r>
              <a:rPr lang="zh-CN" altLang="en-US" sz="1600" dirty="0"/>
              <a:t> 手工设计的特征对于多样性的变化（光照等）并没有很好的鲁棒性。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194" y="92730"/>
            <a:ext cx="8394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传统目标检测方法 </a:t>
            </a:r>
            <a:r>
              <a:rPr lang="en-US" altLang="zh-CN" sz="2800" b="1" dirty="0"/>
              <a:t>- </a:t>
            </a:r>
            <a:r>
              <a:rPr lang="zh-CN" altLang="en-US" sz="2800" b="1" dirty="0"/>
              <a:t>基于手工设计的特征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676400" y="913442"/>
            <a:ext cx="8178800" cy="2337888"/>
            <a:chOff x="1676400" y="913442"/>
            <a:chExt cx="8178800" cy="2337888"/>
          </a:xfrm>
        </p:grpSpPr>
        <p:sp>
          <p:nvSpPr>
            <p:cNvPr id="28" name="矩形 27"/>
            <p:cNvSpPr/>
            <p:nvPr/>
          </p:nvSpPr>
          <p:spPr>
            <a:xfrm>
              <a:off x="2345619" y="1080132"/>
              <a:ext cx="1649300" cy="751035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训练样本</a:t>
              </a:r>
              <a:endParaRPr lang="en-US" altLang="zh-CN" b="1" dirty="0"/>
            </a:p>
            <a:p>
              <a:pPr algn="ctr"/>
              <a:r>
                <a:rPr lang="en-US" altLang="zh-CN" b="1" dirty="0"/>
                <a:t>(</a:t>
              </a:r>
              <a:r>
                <a:rPr lang="zh-CN" altLang="en-US" b="1" dirty="0"/>
                <a:t>单个物体</a:t>
              </a:r>
              <a:r>
                <a:rPr lang="en-US" altLang="zh-CN" b="1" dirty="0"/>
                <a:t>)</a:t>
              </a:r>
              <a:endParaRPr lang="zh-CN" altLang="en-US" b="1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769860" y="913442"/>
              <a:ext cx="1008112" cy="360040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正样本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4769860" y="1671197"/>
              <a:ext cx="1008112" cy="360040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负样本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6277232" y="1129342"/>
              <a:ext cx="1428493" cy="747275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特征选择和提取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676400" y="2451100"/>
              <a:ext cx="1284928" cy="551574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测试图像</a:t>
              </a:r>
              <a:endParaRPr lang="en-US" altLang="zh-CN" b="1" dirty="0"/>
            </a:p>
            <a:p>
              <a:pPr algn="ctr"/>
              <a:r>
                <a:rPr lang="zh-CN" altLang="en-US" b="1" dirty="0"/>
                <a:t>（多物体）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3379210" y="2391730"/>
              <a:ext cx="940900" cy="681828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区域选择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4769860" y="2224183"/>
              <a:ext cx="1110240" cy="1027147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特征选择和提取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493132" y="2495550"/>
              <a:ext cx="1008112" cy="501808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分类器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501504" y="2421108"/>
              <a:ext cx="1353696" cy="321788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窗口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8501504" y="2912684"/>
              <a:ext cx="1353696" cy="321788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分类结果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263929" y="1934978"/>
              <a:ext cx="1689276" cy="321788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训练分类器</a:t>
              </a:r>
            </a:p>
          </p:txBody>
        </p:sp>
        <p:cxnSp>
          <p:nvCxnSpPr>
            <p:cNvPr id="39" name="直接箭头连接符 38"/>
            <p:cNvCxnSpPr>
              <a:stCxn id="28" idx="3"/>
              <a:endCxn id="29" idx="1"/>
            </p:cNvCxnSpPr>
            <p:nvPr/>
          </p:nvCxnSpPr>
          <p:spPr>
            <a:xfrm flipV="1">
              <a:off x="3994919" y="1093462"/>
              <a:ext cx="774941" cy="36218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28" idx="3"/>
              <a:endCxn id="30" idx="1"/>
            </p:cNvCxnSpPr>
            <p:nvPr/>
          </p:nvCxnSpPr>
          <p:spPr>
            <a:xfrm>
              <a:off x="3994919" y="1455650"/>
              <a:ext cx="774941" cy="39556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0" idx="3"/>
              <a:endCxn id="31" idx="1"/>
            </p:cNvCxnSpPr>
            <p:nvPr/>
          </p:nvCxnSpPr>
          <p:spPr>
            <a:xfrm flipV="1">
              <a:off x="5777972" y="1502980"/>
              <a:ext cx="499260" cy="34823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29" idx="3"/>
              <a:endCxn id="31" idx="1"/>
            </p:cNvCxnSpPr>
            <p:nvPr/>
          </p:nvCxnSpPr>
          <p:spPr>
            <a:xfrm>
              <a:off x="5777972" y="1093462"/>
              <a:ext cx="499260" cy="40951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1" idx="2"/>
              <a:endCxn id="35" idx="0"/>
            </p:cNvCxnSpPr>
            <p:nvPr/>
          </p:nvCxnSpPr>
          <p:spPr>
            <a:xfrm>
              <a:off x="6991479" y="1876617"/>
              <a:ext cx="5709" cy="61893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2" idx="3"/>
              <a:endCxn id="33" idx="1"/>
            </p:cNvCxnSpPr>
            <p:nvPr/>
          </p:nvCxnSpPr>
          <p:spPr>
            <a:xfrm>
              <a:off x="2961328" y="2726887"/>
              <a:ext cx="417882" cy="575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3" idx="3"/>
              <a:endCxn id="34" idx="1"/>
            </p:cNvCxnSpPr>
            <p:nvPr/>
          </p:nvCxnSpPr>
          <p:spPr>
            <a:xfrm>
              <a:off x="4320110" y="2732644"/>
              <a:ext cx="449750" cy="511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4" idx="3"/>
              <a:endCxn id="35" idx="1"/>
            </p:cNvCxnSpPr>
            <p:nvPr/>
          </p:nvCxnSpPr>
          <p:spPr>
            <a:xfrm>
              <a:off x="5880100" y="2737757"/>
              <a:ext cx="613032" cy="869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7501244" y="2746454"/>
              <a:ext cx="936760" cy="19569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86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卷积网络自学习提取特征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5136" y="1677468"/>
            <a:ext cx="117417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/>
              <a:t>Two stage</a:t>
            </a:r>
          </a:p>
          <a:p>
            <a:r>
              <a:rPr lang="en-US" altLang="zh-CN" dirty="0"/>
              <a:t>     </a:t>
            </a:r>
            <a:r>
              <a:rPr lang="zh-CN" altLang="en-US" dirty="0"/>
              <a:t>整个过程分开进行，生成候选框  和  特征提取识别 分开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dirty="0"/>
              <a:t>     R-CNN</a:t>
            </a:r>
            <a:r>
              <a:rPr lang="zh-CN" altLang="en-US" dirty="0"/>
              <a:t>（</a:t>
            </a:r>
            <a:r>
              <a:rPr lang="en-US" altLang="zh-CN" dirty="0"/>
              <a:t>2013</a:t>
            </a:r>
            <a:r>
              <a:rPr lang="zh-CN" altLang="en-US" dirty="0"/>
              <a:t>）、</a:t>
            </a:r>
            <a:r>
              <a:rPr lang="en-US" altLang="zh-CN" dirty="0"/>
              <a:t>SPP-NET</a:t>
            </a:r>
            <a:r>
              <a:rPr lang="zh-CN" altLang="en-US" dirty="0"/>
              <a:t>（</a:t>
            </a:r>
            <a:r>
              <a:rPr lang="en-US" altLang="zh-CN" dirty="0"/>
              <a:t>2014</a:t>
            </a:r>
            <a:r>
              <a:rPr lang="zh-CN" altLang="en-US" dirty="0"/>
              <a:t>）、</a:t>
            </a:r>
            <a:r>
              <a:rPr lang="en-US" altLang="zh-CN" dirty="0"/>
              <a:t>Fast R-CNN</a:t>
            </a:r>
            <a:r>
              <a:rPr lang="zh-CN" altLang="en-US" dirty="0"/>
              <a:t>（</a:t>
            </a:r>
            <a:r>
              <a:rPr lang="en-US" altLang="zh-CN" dirty="0"/>
              <a:t>2015</a:t>
            </a:r>
            <a:r>
              <a:rPr lang="zh-CN" altLang="en-US" dirty="0"/>
              <a:t>）、</a:t>
            </a:r>
            <a:r>
              <a:rPr lang="en-US" altLang="zh-CN" dirty="0"/>
              <a:t>Faster-R-CNN</a:t>
            </a:r>
            <a:r>
              <a:rPr lang="zh-CN" altLang="en-US" dirty="0"/>
              <a:t>（</a:t>
            </a:r>
            <a:r>
              <a:rPr lang="en-US" altLang="zh-CN" dirty="0"/>
              <a:t>2016</a:t>
            </a:r>
            <a:r>
              <a:rPr lang="zh-CN" altLang="en-US" dirty="0"/>
              <a:t>）、</a:t>
            </a:r>
            <a:endParaRPr lang="en-US" altLang="zh-CN" dirty="0"/>
          </a:p>
          <a:p>
            <a:r>
              <a:rPr lang="en-US" altLang="zh-CN" dirty="0"/>
              <a:t>     R-FCN</a:t>
            </a:r>
            <a:r>
              <a:rPr lang="zh-CN" altLang="en-US" dirty="0"/>
              <a:t>（</a:t>
            </a:r>
            <a:r>
              <a:rPr lang="en-US" altLang="zh-CN" dirty="0"/>
              <a:t>2016</a:t>
            </a:r>
            <a:r>
              <a:rPr lang="zh-CN" altLang="en-US" dirty="0"/>
              <a:t>）、</a:t>
            </a:r>
            <a:r>
              <a:rPr lang="en-US" altLang="zh-CN" dirty="0"/>
              <a:t>FPN</a:t>
            </a:r>
            <a:r>
              <a:rPr lang="zh-CN" altLang="en-US" dirty="0"/>
              <a:t>（</a:t>
            </a:r>
            <a:r>
              <a:rPr lang="en-US" altLang="zh-CN" dirty="0"/>
              <a:t>2017</a:t>
            </a:r>
            <a:r>
              <a:rPr lang="zh-CN" altLang="en-US" dirty="0"/>
              <a:t>）、</a:t>
            </a:r>
            <a:r>
              <a:rPr lang="en-US" altLang="zh-CN" dirty="0"/>
              <a:t>Mask-RCNN</a:t>
            </a:r>
            <a:r>
              <a:rPr lang="zh-CN" altLang="en-US" dirty="0"/>
              <a:t>（</a:t>
            </a:r>
            <a:r>
              <a:rPr lang="en-US" altLang="zh-CN" dirty="0"/>
              <a:t>2017</a:t>
            </a:r>
            <a:r>
              <a:rPr lang="zh-CN" altLang="en-US" dirty="0"/>
              <a:t>）</a:t>
            </a:r>
            <a:r>
              <a:rPr lang="en-US" altLang="zh-CN" dirty="0"/>
              <a:t>, </a:t>
            </a:r>
          </a:p>
          <a:p>
            <a:endParaRPr lang="en-US" altLang="zh-CN" dirty="0"/>
          </a:p>
          <a:p>
            <a:r>
              <a:rPr lang="en-US" altLang="zh-CN" dirty="0"/>
              <a:t>   (Deformable R-CNN, Cascade R-CNN 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 startAt="2"/>
            </a:pPr>
            <a:r>
              <a:rPr lang="en-US" altLang="zh-CN" sz="3200" dirty="0"/>
              <a:t>One stage</a:t>
            </a:r>
          </a:p>
          <a:p>
            <a:r>
              <a:rPr lang="en-US" altLang="zh-CN" dirty="0"/>
              <a:t>     </a:t>
            </a:r>
            <a:r>
              <a:rPr lang="zh-CN" altLang="en-US" dirty="0"/>
              <a:t>整体识别方案，输入图片直接给出识别结果（端到端）</a:t>
            </a:r>
            <a:endParaRPr lang="en-US" altLang="zh-CN" dirty="0"/>
          </a:p>
          <a:p>
            <a:pPr marL="342900" indent="-342900">
              <a:buAutoNum type="arabicPeriod" startAt="2"/>
            </a:pPr>
            <a:endParaRPr lang="en-US" altLang="zh-CN" dirty="0"/>
          </a:p>
          <a:p>
            <a:r>
              <a:rPr lang="en-US" altLang="zh-CN" dirty="0"/>
              <a:t> SSD(2016)</a:t>
            </a:r>
            <a:r>
              <a:rPr lang="zh-CN" altLang="en-US" dirty="0"/>
              <a:t>、</a:t>
            </a:r>
            <a:r>
              <a:rPr lang="en-US" altLang="zh-CN" dirty="0"/>
              <a:t>YOLO-V1(2015)</a:t>
            </a:r>
            <a:r>
              <a:rPr lang="zh-CN" altLang="en-US" dirty="0"/>
              <a:t>、</a:t>
            </a:r>
            <a:r>
              <a:rPr lang="en-US" altLang="zh-CN" dirty="0"/>
              <a:t>YOLO9000(v2,2017)</a:t>
            </a:r>
            <a:r>
              <a:rPr lang="zh-CN" altLang="en-US" dirty="0"/>
              <a:t>、</a:t>
            </a:r>
            <a:r>
              <a:rPr lang="en-US" altLang="zh-CN" dirty="0"/>
              <a:t>YOLO-V3(2018)</a:t>
            </a:r>
            <a:r>
              <a:rPr lang="zh-CN" altLang="en-US" dirty="0"/>
              <a:t>、</a:t>
            </a:r>
            <a:r>
              <a:rPr lang="en-US" altLang="zh-CN" dirty="0" err="1"/>
              <a:t>RetinaNet</a:t>
            </a:r>
            <a:r>
              <a:rPr lang="en-US" altLang="zh-CN" dirty="0"/>
              <a:t>(2018)</a:t>
            </a:r>
            <a:r>
              <a:rPr lang="zh-CN" altLang="en-US" dirty="0"/>
              <a:t>、</a:t>
            </a:r>
            <a:r>
              <a:rPr lang="en-US" altLang="zh-CN" dirty="0"/>
              <a:t>(</a:t>
            </a:r>
            <a:r>
              <a:rPr lang="en-US" altLang="zh-CN" dirty="0" err="1"/>
              <a:t>CenterNet</a:t>
            </a:r>
            <a:r>
              <a:rPr lang="en-US" altLang="zh-CN" dirty="0"/>
              <a:t>(2019)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225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A9BF8C-8374-4E36-BCD7-089C17B2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52" y="804781"/>
            <a:ext cx="8006054" cy="46391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17F816-32E9-458B-9235-E1DFCDF063FE}"/>
              </a:ext>
            </a:extLst>
          </p:cNvPr>
          <p:cNvSpPr/>
          <p:nvPr/>
        </p:nvSpPr>
        <p:spPr>
          <a:xfrm>
            <a:off x="493016" y="5710536"/>
            <a:ext cx="8671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这是在</a:t>
            </a:r>
            <a:r>
              <a:rPr lang="en-US" altLang="zh-CN" dirty="0" err="1">
                <a:solidFill>
                  <a:srgbClr val="2F2F2F"/>
                </a:solidFill>
                <a:latin typeface="-apple-system"/>
              </a:rPr>
              <a:t>ms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-coo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数据集上的测试效果，从效果可以看出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Retina-Net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在</a:t>
            </a:r>
            <a:r>
              <a:rPr lang="en-US" altLang="zh-CN" dirty="0" err="1">
                <a:solidFill>
                  <a:srgbClr val="2F2F2F"/>
                </a:solidFill>
                <a:latin typeface="-apple-system"/>
              </a:rPr>
              <a:t>mAP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效果是最好的。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57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i.loli.net/2018/07/12/5b46d2816622a.png">
            <a:extLst>
              <a:ext uri="{FF2B5EF4-FFF2-40B4-BE49-F238E27FC236}">
                <a16:creationId xmlns:a16="http://schemas.microsoft.com/office/drawing/2014/main" id="{B71B4BDC-876C-4F20-A142-0629FD8F4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C91512-8E8A-4325-9A81-4262EC13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8097" cy="57314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08EC39-8D42-47A0-84F1-BA86F15F7C85}"/>
              </a:ext>
            </a:extLst>
          </p:cNvPr>
          <p:cNvSpPr/>
          <p:nvPr/>
        </p:nvSpPr>
        <p:spPr>
          <a:xfrm>
            <a:off x="914399" y="5731403"/>
            <a:ext cx="9598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Google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做的一个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research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，在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TensorFlow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上统一的实现了部分检测算法，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yolo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没有包含在内。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7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43194" y="92730"/>
            <a:ext cx="796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深度学习方法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两阶段的方案</a:t>
            </a:r>
          </a:p>
        </p:txBody>
      </p:sp>
      <p:sp>
        <p:nvSpPr>
          <p:cNvPr id="6" name="矩形 5"/>
          <p:cNvSpPr/>
          <p:nvPr/>
        </p:nvSpPr>
        <p:spPr>
          <a:xfrm>
            <a:off x="4027540" y="1153885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Selective</a:t>
            </a:r>
          </a:p>
          <a:p>
            <a:pPr algn="ctr"/>
            <a:r>
              <a:rPr lang="en-US" altLang="zh-CN" dirty="0"/>
              <a:t>Search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923142" y="1153884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23142" y="2556326"/>
            <a:ext cx="15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输入图像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27540" y="2556326"/>
            <a:ext cx="1687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选择性搜索 生成候选框</a:t>
            </a:r>
            <a:endParaRPr lang="en-US" altLang="zh-CN" dirty="0"/>
          </a:p>
          <a:p>
            <a:r>
              <a:rPr lang="zh-CN" altLang="en-US" dirty="0"/>
              <a:t>（分割</a:t>
            </a:r>
            <a:r>
              <a:rPr lang="en-US" altLang="zh-CN" dirty="0"/>
              <a:t>+</a:t>
            </a:r>
            <a:r>
              <a:rPr lang="zh-CN" altLang="en-US" dirty="0"/>
              <a:t>聚类）</a:t>
            </a:r>
            <a:endParaRPr lang="en-US" altLang="zh-CN" dirty="0"/>
          </a:p>
          <a:p>
            <a:r>
              <a:rPr lang="zh-CN" altLang="en-US" dirty="0"/>
              <a:t>颜色纹理尺寸</a:t>
            </a:r>
          </a:p>
        </p:txBody>
      </p:sp>
      <p:sp>
        <p:nvSpPr>
          <p:cNvPr id="8" name="矩形 7"/>
          <p:cNvSpPr/>
          <p:nvPr/>
        </p:nvSpPr>
        <p:spPr>
          <a:xfrm>
            <a:off x="5427229" y="1174764"/>
            <a:ext cx="196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resize</a:t>
            </a:r>
            <a:r>
              <a:rPr lang="zh-CN" altLang="en-US" dirty="0"/>
              <a:t>到目标尺寸</a:t>
            </a:r>
          </a:p>
        </p:txBody>
      </p:sp>
      <p:cxnSp>
        <p:nvCxnSpPr>
          <p:cNvPr id="30" name="直接箭头连接符 29"/>
          <p:cNvCxnSpPr>
            <a:stCxn id="6" idx="3"/>
          </p:cNvCxnSpPr>
          <p:nvPr/>
        </p:nvCxnSpPr>
        <p:spPr>
          <a:xfrm flipV="1">
            <a:off x="5319312" y="1741713"/>
            <a:ext cx="2192773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512085" y="1174764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228113" y="2463993"/>
            <a:ext cx="2162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卷积网络 自学习</a:t>
            </a:r>
            <a:endParaRPr lang="en-US" altLang="zh-CN" dirty="0"/>
          </a:p>
          <a:p>
            <a:r>
              <a:rPr lang="zh-CN" altLang="en-US" dirty="0"/>
              <a:t>提取特征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线性</a:t>
            </a:r>
            <a:r>
              <a:rPr lang="en-US" altLang="zh-CN" dirty="0"/>
              <a:t>+</a:t>
            </a:r>
            <a:r>
              <a:rPr lang="zh-CN" altLang="en-US" dirty="0"/>
              <a:t>非线性映射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36" name="直接箭头连接符 35"/>
          <p:cNvCxnSpPr>
            <a:stCxn id="25" idx="3"/>
            <a:endCxn id="6" idx="1"/>
          </p:cNvCxnSpPr>
          <p:nvPr/>
        </p:nvCxnSpPr>
        <p:spPr>
          <a:xfrm>
            <a:off x="3214914" y="1741713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8803857" y="1769849"/>
            <a:ext cx="58688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9390743" y="1174762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SVM</a:t>
            </a:r>
            <a:r>
              <a:rPr lang="zh-CN" altLang="en-US" dirty="0"/>
              <a:t>分类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39943" y="2556326"/>
            <a:ext cx="186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支持向量机分类</a:t>
            </a:r>
          </a:p>
        </p:txBody>
      </p:sp>
      <p:sp>
        <p:nvSpPr>
          <p:cNvPr id="39" name="矩形 38"/>
          <p:cNvSpPr/>
          <p:nvPr/>
        </p:nvSpPr>
        <p:spPr>
          <a:xfrm>
            <a:off x="260803" y="1544096"/>
            <a:ext cx="1281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RCNN</a:t>
            </a:r>
            <a:endParaRPr lang="zh-CN" altLang="en-US" sz="2800" b="1" dirty="0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4673426" y="849086"/>
            <a:ext cx="6009089" cy="0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6" idx="0"/>
          </p:cNvCxnSpPr>
          <p:nvPr/>
        </p:nvCxnSpPr>
        <p:spPr>
          <a:xfrm flipV="1">
            <a:off x="4673426" y="849086"/>
            <a:ext cx="0" cy="304799"/>
          </a:xfrm>
          <a:prstGeom prst="line">
            <a:avLst/>
          </a:prstGeom>
          <a:ln w="38100">
            <a:solidFill>
              <a:srgbClr val="1016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968301" y="414955"/>
            <a:ext cx="480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预测边框 到真实边框 回归映射学习 </a:t>
            </a:r>
            <a:r>
              <a:rPr lang="en-US" altLang="zh-CN" dirty="0"/>
              <a:t>IOU&gt;0.6</a:t>
            </a:r>
            <a:r>
              <a:rPr lang="zh-CN" altLang="en-US" dirty="0"/>
              <a:t> </a:t>
            </a:r>
          </a:p>
        </p:txBody>
      </p:sp>
      <p:sp>
        <p:nvSpPr>
          <p:cNvPr id="51" name="矩形 50"/>
          <p:cNvSpPr/>
          <p:nvPr/>
        </p:nvSpPr>
        <p:spPr>
          <a:xfrm>
            <a:off x="260803" y="4782596"/>
            <a:ext cx="164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SPP Net</a:t>
            </a:r>
            <a:endParaRPr lang="zh-CN" altLang="en-US" sz="2800" b="1" dirty="0"/>
          </a:p>
        </p:txBody>
      </p:sp>
      <p:sp>
        <p:nvSpPr>
          <p:cNvPr id="52" name="矩形 51"/>
          <p:cNvSpPr/>
          <p:nvPr/>
        </p:nvSpPr>
        <p:spPr>
          <a:xfrm>
            <a:off x="1935257" y="4456377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935257" y="5973122"/>
            <a:ext cx="153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输入图像</a:t>
            </a:r>
          </a:p>
        </p:txBody>
      </p:sp>
      <p:cxnSp>
        <p:nvCxnSpPr>
          <p:cNvPr id="54" name="直接箭头连接符 53"/>
          <p:cNvCxnSpPr>
            <a:stCxn id="52" idx="3"/>
          </p:cNvCxnSpPr>
          <p:nvPr/>
        </p:nvCxnSpPr>
        <p:spPr>
          <a:xfrm>
            <a:off x="3227029" y="5044206"/>
            <a:ext cx="812626" cy="1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039655" y="3819560"/>
            <a:ext cx="1519143" cy="117565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SS/</a:t>
            </a:r>
          </a:p>
          <a:p>
            <a:pPr algn="ctr"/>
            <a:r>
              <a:rPr lang="en-US" altLang="zh-CN" dirty="0" err="1"/>
              <a:t>EdgeBoxes</a:t>
            </a:r>
            <a:endParaRPr lang="en-US" altLang="zh-CN" dirty="0"/>
          </a:p>
          <a:p>
            <a:pPr algn="ctr"/>
            <a:r>
              <a:rPr lang="zh-CN" altLang="en-US" dirty="0"/>
              <a:t>（边缘信息）</a:t>
            </a:r>
          </a:p>
        </p:txBody>
      </p:sp>
      <p:sp>
        <p:nvSpPr>
          <p:cNvPr id="57" name="矩形 56"/>
          <p:cNvSpPr/>
          <p:nvPr/>
        </p:nvSpPr>
        <p:spPr>
          <a:xfrm>
            <a:off x="4039655" y="5210721"/>
            <a:ext cx="1519143" cy="117565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828970" y="4622892"/>
            <a:ext cx="1291772" cy="11756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SPP</a:t>
            </a:r>
            <a:endParaRPr lang="zh-CN" altLang="en-US" dirty="0"/>
          </a:p>
        </p:txBody>
      </p:sp>
      <p:cxnSp>
        <p:nvCxnSpPr>
          <p:cNvPr id="59" name="直接箭头连接符 58"/>
          <p:cNvCxnSpPr>
            <a:stCxn id="55" idx="3"/>
            <a:endCxn id="58" idx="1"/>
          </p:cNvCxnSpPr>
          <p:nvPr/>
        </p:nvCxnSpPr>
        <p:spPr>
          <a:xfrm>
            <a:off x="5558798" y="4407389"/>
            <a:ext cx="1270172" cy="803332"/>
          </a:xfrm>
          <a:prstGeom prst="straightConnector1">
            <a:avLst/>
          </a:prstGeom>
          <a:ln w="28575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7" idx="3"/>
            <a:endCxn id="58" idx="1"/>
          </p:cNvCxnSpPr>
          <p:nvPr/>
        </p:nvCxnSpPr>
        <p:spPr>
          <a:xfrm flipV="1">
            <a:off x="5558798" y="5210721"/>
            <a:ext cx="1270172" cy="587829"/>
          </a:xfrm>
          <a:prstGeom prst="straightConnector1">
            <a:avLst/>
          </a:prstGeom>
          <a:ln w="28575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585928" y="5965254"/>
            <a:ext cx="1270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考虑卷积步长</a:t>
            </a:r>
            <a:r>
              <a:rPr lang="en-US" altLang="zh-CN" dirty="0"/>
              <a:t>stride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810656" y="5888342"/>
            <a:ext cx="245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空间金字塔池化</a:t>
            </a:r>
            <a:r>
              <a:rPr lang="en-US" altLang="zh-CN" dirty="0"/>
              <a:t>(max)</a:t>
            </a:r>
          </a:p>
          <a:p>
            <a:r>
              <a:rPr lang="zh-CN" altLang="en-US" dirty="0"/>
              <a:t>得到固定长度特征 </a:t>
            </a:r>
            <a:r>
              <a:rPr lang="en-US" altLang="zh-CN" dirty="0"/>
              <a:t>1+4+16=21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9194795" y="4622891"/>
            <a:ext cx="1291772" cy="117565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SVM</a:t>
            </a:r>
            <a:r>
              <a:rPr lang="zh-CN" altLang="en-US" dirty="0"/>
              <a:t>分类</a:t>
            </a:r>
            <a:endParaRPr lang="en-US" altLang="zh-CN" dirty="0"/>
          </a:p>
          <a:p>
            <a:pPr algn="ctr"/>
            <a:r>
              <a:rPr lang="zh-CN" altLang="en-US" dirty="0"/>
              <a:t>边框回归</a:t>
            </a:r>
          </a:p>
        </p:txBody>
      </p:sp>
      <p:cxnSp>
        <p:nvCxnSpPr>
          <p:cNvPr id="70" name="直接箭头连接符 69"/>
          <p:cNvCxnSpPr>
            <a:endCxn id="69" idx="1"/>
          </p:cNvCxnSpPr>
          <p:nvPr/>
        </p:nvCxnSpPr>
        <p:spPr>
          <a:xfrm flipV="1">
            <a:off x="8125313" y="5210720"/>
            <a:ext cx="1069482" cy="3"/>
          </a:xfrm>
          <a:prstGeom prst="straightConnector1">
            <a:avLst/>
          </a:prstGeom>
          <a:ln w="38100">
            <a:solidFill>
              <a:srgbClr val="1016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TextBox 2053"/>
          <p:cNvSpPr txBox="1"/>
          <p:nvPr/>
        </p:nvSpPr>
        <p:spPr>
          <a:xfrm>
            <a:off x="467942" y="2204357"/>
            <a:ext cx="99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区域卷积网络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67941" y="5475382"/>
            <a:ext cx="99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空间金字塔池化网络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442602"/>
              </p:ext>
            </p:extLst>
          </p:nvPr>
        </p:nvGraphicFramePr>
        <p:xfrm>
          <a:off x="6633029" y="3514762"/>
          <a:ext cx="879055" cy="973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055">
                  <a:extLst>
                    <a:ext uri="{9D8B030D-6E8A-4147-A177-3AD203B41FA5}">
                      <a16:colId xmlns:a16="http://schemas.microsoft.com/office/drawing/2014/main" val="3603328439"/>
                    </a:ext>
                  </a:extLst>
                </a:gridCol>
              </a:tblGrid>
              <a:tr h="97341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99494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563365"/>
              </p:ext>
            </p:extLst>
          </p:nvPr>
        </p:nvGraphicFramePr>
        <p:xfrm>
          <a:off x="8000304" y="3477115"/>
          <a:ext cx="961778" cy="921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89">
                  <a:extLst>
                    <a:ext uri="{9D8B030D-6E8A-4147-A177-3AD203B41FA5}">
                      <a16:colId xmlns:a16="http://schemas.microsoft.com/office/drawing/2014/main" val="115729256"/>
                    </a:ext>
                  </a:extLst>
                </a:gridCol>
                <a:gridCol w="480889">
                  <a:extLst>
                    <a:ext uri="{9D8B030D-6E8A-4147-A177-3AD203B41FA5}">
                      <a16:colId xmlns:a16="http://schemas.microsoft.com/office/drawing/2014/main" val="3026102369"/>
                    </a:ext>
                  </a:extLst>
                </a:gridCol>
              </a:tblGrid>
              <a:tr h="46086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907355"/>
                  </a:ext>
                </a:extLst>
              </a:tr>
              <a:tr h="46086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386328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332600"/>
              </p:ext>
            </p:extLst>
          </p:nvPr>
        </p:nvGraphicFramePr>
        <p:xfrm>
          <a:off x="9420017" y="3025135"/>
          <a:ext cx="140865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64">
                  <a:extLst>
                    <a:ext uri="{9D8B030D-6E8A-4147-A177-3AD203B41FA5}">
                      <a16:colId xmlns:a16="http://schemas.microsoft.com/office/drawing/2014/main" val="1455075454"/>
                    </a:ext>
                  </a:extLst>
                </a:gridCol>
                <a:gridCol w="352164">
                  <a:extLst>
                    <a:ext uri="{9D8B030D-6E8A-4147-A177-3AD203B41FA5}">
                      <a16:colId xmlns:a16="http://schemas.microsoft.com/office/drawing/2014/main" val="2357731011"/>
                    </a:ext>
                  </a:extLst>
                </a:gridCol>
                <a:gridCol w="352164">
                  <a:extLst>
                    <a:ext uri="{9D8B030D-6E8A-4147-A177-3AD203B41FA5}">
                      <a16:colId xmlns:a16="http://schemas.microsoft.com/office/drawing/2014/main" val="2665234076"/>
                    </a:ext>
                  </a:extLst>
                </a:gridCol>
                <a:gridCol w="352164">
                  <a:extLst>
                    <a:ext uri="{9D8B030D-6E8A-4147-A177-3AD203B41FA5}">
                      <a16:colId xmlns:a16="http://schemas.microsoft.com/office/drawing/2014/main" val="41329789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129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99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0125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042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21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2E6F36-CE40-446B-B0FC-6DD6EABC9D8A}"/>
              </a:ext>
            </a:extLst>
          </p:cNvPr>
          <p:cNvSpPr txBox="1">
            <a:spLocks noChangeArrowheads="1"/>
          </p:cNvSpPr>
          <p:nvPr/>
        </p:nvSpPr>
        <p:spPr>
          <a:xfrm>
            <a:off x="395288" y="333375"/>
            <a:ext cx="6840537" cy="503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R-CNN </a:t>
            </a:r>
            <a:r>
              <a:rPr lang="en-US" altLang="zh-CN" sz="3200" dirty="0">
                <a:solidFill>
                  <a:srgbClr val="FF0000"/>
                </a:solidFill>
              </a:rPr>
              <a:t>CNN+ </a:t>
            </a:r>
            <a:r>
              <a:rPr lang="zh-CN" altLang="en-US" sz="3200" dirty="0">
                <a:solidFill>
                  <a:srgbClr val="FF0000"/>
                </a:solidFill>
              </a:rPr>
              <a:t>边框回归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352D3E7-4BC3-46C7-B111-34F7A5A841C3}"/>
              </a:ext>
            </a:extLst>
          </p:cNvPr>
          <p:cNvSpPr txBox="1"/>
          <p:nvPr/>
        </p:nvSpPr>
        <p:spPr>
          <a:xfrm>
            <a:off x="539552" y="119675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传统目标检测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C15E3C-CEAA-41EB-AA8A-CBF7F9726D20}"/>
              </a:ext>
            </a:extLst>
          </p:cNvPr>
          <p:cNvSpPr/>
          <p:nvPr/>
        </p:nvSpPr>
        <p:spPr>
          <a:xfrm>
            <a:off x="6517782" y="1242918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应用</a:t>
            </a:r>
            <a:r>
              <a:rPr lang="en-US" altLang="zh-CN" dirty="0"/>
              <a:t>CNN</a:t>
            </a:r>
            <a:r>
              <a:rPr lang="zh-CN" altLang="en-US" dirty="0"/>
              <a:t>将检测问题转化成分类问题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4A5B37-63CE-4E72-8BC6-03E60F34552C}"/>
              </a:ext>
            </a:extLst>
          </p:cNvPr>
          <p:cNvSpPr/>
          <p:nvPr/>
        </p:nvSpPr>
        <p:spPr>
          <a:xfrm>
            <a:off x="1619672" y="2268327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R-CNN</a:t>
            </a:r>
            <a:endParaRPr lang="zh-CN" altLang="en-US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04CFCA6E-FB06-4EEA-8A39-9A27A898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68165"/>
            <a:ext cx="4825497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AAFEF7A-2284-4A09-B886-16BFD0325864}"/>
              </a:ext>
            </a:extLst>
          </p:cNvPr>
          <p:cNvSpPr/>
          <p:nvPr/>
        </p:nvSpPr>
        <p:spPr>
          <a:xfrm>
            <a:off x="6298660" y="2217101"/>
            <a:ext cx="58575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、生成</a:t>
            </a:r>
            <a:r>
              <a:rPr lang="en-US" altLang="zh-CN" dirty="0"/>
              <a:t>1K~2K</a:t>
            </a:r>
            <a:r>
              <a:rPr lang="zh-CN" altLang="en-US" dirty="0"/>
              <a:t>个候选区域；</a:t>
            </a:r>
            <a:r>
              <a:rPr lang="en-US" altLang="zh-CN" dirty="0"/>
              <a:t>(selective search)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、候选区域，使用深度网络提取特征；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、特征送入每一类的</a:t>
            </a:r>
            <a:r>
              <a:rPr lang="en-US" altLang="zh-CN" dirty="0"/>
              <a:t>SVM </a:t>
            </a:r>
            <a:r>
              <a:rPr lang="zh-CN" altLang="en-US" dirty="0"/>
              <a:t>分类器，判别是否属于该类；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、使用回归器精细修正候选框位置。 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C6D60D-D57B-470B-80FF-6BE365551F2C}"/>
              </a:ext>
            </a:extLst>
          </p:cNvPr>
          <p:cNvSpPr/>
          <p:nvPr/>
        </p:nvSpPr>
        <p:spPr>
          <a:xfrm>
            <a:off x="6298660" y="4388911"/>
            <a:ext cx="53990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(1)     </a:t>
            </a:r>
            <a:r>
              <a:rPr lang="zh-CN" altLang="zh-CN" sz="1400" dirty="0"/>
              <a:t>训练分为多个阶段，步骤繁琐：微调网络</a:t>
            </a:r>
            <a:r>
              <a:rPr lang="en-US" altLang="zh-CN" sz="1400" dirty="0"/>
              <a:t>+</a:t>
            </a:r>
            <a:r>
              <a:rPr lang="zh-CN" altLang="zh-CN" sz="1400" dirty="0"/>
              <a:t>训练</a:t>
            </a:r>
            <a:r>
              <a:rPr lang="en-US" altLang="zh-CN" sz="1400" dirty="0"/>
              <a:t>SVM+</a:t>
            </a:r>
            <a:r>
              <a:rPr lang="zh-CN" altLang="zh-CN" sz="1400" dirty="0"/>
              <a:t>训练边框回归器；</a:t>
            </a:r>
            <a:endParaRPr lang="en-US" altLang="zh-CN" sz="1400" dirty="0"/>
          </a:p>
          <a:p>
            <a:endParaRPr lang="zh-CN" altLang="zh-CN" sz="1400" dirty="0"/>
          </a:p>
          <a:p>
            <a:r>
              <a:rPr lang="en-US" altLang="zh-CN" sz="1400" dirty="0"/>
              <a:t>(2)     </a:t>
            </a:r>
            <a:r>
              <a:rPr lang="zh-CN" altLang="zh-CN" sz="1400" dirty="0"/>
              <a:t>速度慢：使用</a:t>
            </a:r>
            <a:r>
              <a:rPr lang="en-US" altLang="zh-CN" sz="1400" dirty="0"/>
              <a:t>GPU</a:t>
            </a:r>
            <a:r>
              <a:rPr lang="zh-CN" altLang="zh-CN" sz="1400" dirty="0"/>
              <a:t>，</a:t>
            </a:r>
            <a:r>
              <a:rPr lang="en-US" altLang="zh-CN" sz="1400" dirty="0"/>
              <a:t>VGG16</a:t>
            </a:r>
            <a:r>
              <a:rPr lang="zh-CN" altLang="zh-CN" sz="1400" dirty="0"/>
              <a:t>模型处理一张图像需要</a:t>
            </a:r>
            <a:r>
              <a:rPr lang="en-US" altLang="zh-CN" sz="1400" dirty="0"/>
              <a:t>47s</a:t>
            </a:r>
            <a:r>
              <a:rPr lang="zh-CN" altLang="zh-CN" sz="1400" dirty="0"/>
              <a:t>；</a:t>
            </a:r>
            <a:endParaRPr lang="en-US" altLang="zh-CN" sz="1400" dirty="0"/>
          </a:p>
          <a:p>
            <a:endParaRPr lang="zh-CN" altLang="zh-CN" sz="1400" dirty="0"/>
          </a:p>
          <a:p>
            <a:r>
              <a:rPr lang="en-US" altLang="zh-CN" sz="1400" dirty="0"/>
              <a:t>(3)     SVM</a:t>
            </a:r>
            <a:r>
              <a:rPr lang="zh-CN" altLang="zh-CN" sz="1400" dirty="0"/>
              <a:t>和回归是事后操作，在</a:t>
            </a:r>
            <a:r>
              <a:rPr lang="en-US" altLang="zh-CN" sz="1400" dirty="0"/>
              <a:t>SVM</a:t>
            </a:r>
            <a:r>
              <a:rPr lang="zh-CN" altLang="zh-CN" sz="1400" dirty="0"/>
              <a:t>和回归过程中</a:t>
            </a:r>
            <a:r>
              <a:rPr lang="en-US" altLang="zh-CN" sz="1400" dirty="0"/>
              <a:t>CNN</a:t>
            </a:r>
            <a:r>
              <a:rPr lang="zh-CN" altLang="zh-CN" sz="1400" dirty="0"/>
              <a:t>特征没有被学习更新</a:t>
            </a:r>
            <a:r>
              <a:rPr lang="en-US" altLang="zh-CN" sz="1400" dirty="0"/>
              <a:t>.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47502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5B8AA4F-CC22-4219-B69E-3B4EDC6541A6}"/>
              </a:ext>
            </a:extLst>
          </p:cNvPr>
          <p:cNvSpPr txBox="1">
            <a:spLocks noChangeArrowheads="1"/>
          </p:cNvSpPr>
          <p:nvPr/>
        </p:nvSpPr>
        <p:spPr>
          <a:xfrm>
            <a:off x="395288" y="333375"/>
            <a:ext cx="10265785" cy="503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+mj-ea"/>
              </a:rPr>
              <a:t>SPP-NET</a:t>
            </a:r>
            <a:r>
              <a:rPr lang="en-US" altLang="zh-CN" sz="3600" dirty="0">
                <a:latin typeface="+mj-ea"/>
              </a:rPr>
              <a:t>  </a:t>
            </a:r>
            <a:r>
              <a:rPr lang="zh-CN" altLang="en-US" sz="3200" dirty="0">
                <a:solidFill>
                  <a:srgbClr val="FF0000"/>
                </a:solidFill>
                <a:latin typeface="+mj-ea"/>
              </a:rPr>
              <a:t>特征共享</a:t>
            </a:r>
            <a:r>
              <a:rPr lang="en-US" altLang="zh-CN" sz="3200" dirty="0">
                <a:solidFill>
                  <a:srgbClr val="FF0000"/>
                </a:solidFill>
              </a:rPr>
              <a:t> spatial pyramid pooling</a:t>
            </a:r>
            <a:endParaRPr lang="zh-CN" altLang="en-US" sz="2800" dirty="0">
              <a:latin typeface="+mj-ea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C83B74A-D6AC-497D-94EE-106D6DA0CA43}"/>
              </a:ext>
            </a:extLst>
          </p:cNvPr>
          <p:cNvSpPr txBox="1">
            <a:spLocks noChangeArrowheads="1"/>
          </p:cNvSpPr>
          <p:nvPr/>
        </p:nvSpPr>
        <p:spPr>
          <a:xfrm>
            <a:off x="401638" y="1125538"/>
            <a:ext cx="8418512" cy="5327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altLang="zh-CN" sz="2000"/>
          </a:p>
          <a:p>
            <a:pPr>
              <a:lnSpc>
                <a:spcPct val="200000"/>
              </a:lnSpc>
              <a:buFont typeface="Wingdings" pitchFamily="2" charset="2"/>
              <a:buNone/>
            </a:pPr>
            <a:r>
              <a:rPr lang="en-US" altLang="zh-CN" sz="2000"/>
              <a:t>    </a:t>
            </a:r>
          </a:p>
          <a:p>
            <a:pPr>
              <a:lnSpc>
                <a:spcPct val="200000"/>
              </a:lnSpc>
              <a:buFont typeface="Wingdings" pitchFamily="2" charset="2"/>
              <a:buNone/>
            </a:pPr>
            <a:endParaRPr lang="en-US" altLang="zh-CN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AE1735-05FC-4A44-B7AC-CA767FE15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1" y="1989325"/>
            <a:ext cx="5687058" cy="244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8BE723B-93C0-4D4B-AE70-9620D3B7A305}"/>
              </a:ext>
            </a:extLst>
          </p:cNvPr>
          <p:cNvSpPr/>
          <p:nvPr/>
        </p:nvSpPr>
        <p:spPr>
          <a:xfrm>
            <a:off x="143146" y="4593778"/>
            <a:ext cx="69254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zh-CN" sz="1400" dirty="0"/>
              <a:t>） </a:t>
            </a:r>
            <a:r>
              <a:rPr lang="zh-CN" altLang="en-US" sz="1400" dirty="0"/>
              <a:t>不再对单个</a:t>
            </a:r>
            <a:r>
              <a:rPr lang="en-US" altLang="zh-CN" sz="1400" dirty="0" err="1"/>
              <a:t>feture</a:t>
            </a:r>
            <a:r>
              <a:rPr lang="zh-CN" altLang="en-US" sz="1400" dirty="0"/>
              <a:t>使用</a:t>
            </a:r>
            <a:r>
              <a:rPr lang="en-US" altLang="zh-CN" sz="1400" dirty="0" err="1"/>
              <a:t>cnn</a:t>
            </a:r>
            <a:r>
              <a:rPr lang="en-US" altLang="zh-CN" sz="1400" dirty="0"/>
              <a:t>,</a:t>
            </a:r>
            <a:r>
              <a:rPr lang="zh-CN" altLang="en-US" sz="1400" dirty="0"/>
              <a:t>对整个图像使用</a:t>
            </a:r>
            <a:r>
              <a:rPr lang="en-US" altLang="zh-CN" sz="1400" dirty="0" err="1"/>
              <a:t>cnn</a:t>
            </a:r>
            <a:r>
              <a:rPr lang="en-US" altLang="zh-CN" sz="1400" dirty="0"/>
              <a:t>.</a:t>
            </a:r>
            <a:r>
              <a:rPr lang="zh-CN" altLang="en-US" sz="1400" dirty="0"/>
              <a:t>然后再映射回去。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zh-CN" sz="1400" dirty="0"/>
              <a:t>）</a:t>
            </a:r>
            <a:r>
              <a:rPr lang="en-US" altLang="zh-CN" sz="1400" dirty="0"/>
              <a:t> </a:t>
            </a:r>
            <a:r>
              <a:rPr lang="zh-CN" altLang="en-US" sz="1400" dirty="0"/>
              <a:t>去掉了</a:t>
            </a:r>
            <a:r>
              <a:rPr lang="en-US" altLang="zh-CN" sz="1400" dirty="0"/>
              <a:t>warp/crop</a:t>
            </a:r>
            <a:r>
              <a:rPr lang="zh-CN" altLang="en-US" sz="1400" dirty="0"/>
              <a:t>操作，使用</a:t>
            </a:r>
            <a:r>
              <a:rPr lang="zh-CN" altLang="en-US" sz="1400" dirty="0">
                <a:solidFill>
                  <a:srgbClr val="FF0000"/>
                </a:solidFill>
              </a:rPr>
              <a:t>了 </a:t>
            </a:r>
            <a:r>
              <a:rPr lang="en-US" altLang="zh-CN" sz="1400" dirty="0">
                <a:solidFill>
                  <a:srgbClr val="FF0000"/>
                </a:solidFill>
              </a:rPr>
              <a:t>spatial pyramid pooling(</a:t>
            </a:r>
            <a:r>
              <a:rPr lang="zh-CN" altLang="en-US" sz="1400" dirty="0"/>
              <a:t>空间金字塔池化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     </a:t>
            </a:r>
            <a:r>
              <a:rPr lang="zh-CN" altLang="en-US" sz="1400" dirty="0"/>
              <a:t>由于输入</a:t>
            </a:r>
            <a:r>
              <a:rPr lang="en-US" altLang="zh-CN" sz="1400" dirty="0" err="1"/>
              <a:t>cnn</a:t>
            </a:r>
            <a:r>
              <a:rPr lang="zh-CN" altLang="en-US" sz="1400" dirty="0"/>
              <a:t>是固定尺寸，</a:t>
            </a:r>
            <a:r>
              <a:rPr lang="en-US" altLang="zh-CN" sz="1400" dirty="0" err="1"/>
              <a:t>rcnn</a:t>
            </a:r>
            <a:r>
              <a:rPr lang="zh-CN" altLang="en-US" sz="1400" dirty="0"/>
              <a:t>使用的是</a:t>
            </a:r>
            <a:r>
              <a:rPr lang="en-US" altLang="zh-CN" sz="1400" dirty="0"/>
              <a:t>warp/crop</a:t>
            </a:r>
            <a:r>
              <a:rPr lang="zh-CN" altLang="en-US" sz="1400" dirty="0"/>
              <a:t>，图片有信息损失。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zh-CN" sz="1400" dirty="0"/>
              <a:t>）</a:t>
            </a:r>
            <a:r>
              <a:rPr lang="en-US" altLang="zh-CN" sz="1400" dirty="0"/>
              <a:t>SPP</a:t>
            </a:r>
            <a:r>
              <a:rPr lang="zh-CN" altLang="zh-CN" sz="1400" dirty="0"/>
              <a:t>可以从尺度变化中提取特征；</a:t>
            </a:r>
          </a:p>
          <a:p>
            <a:r>
              <a:rPr lang="en-US" altLang="zh-CN" sz="1400" dirty="0"/>
              <a:t>4</a:t>
            </a:r>
            <a:r>
              <a:rPr lang="zh-CN" altLang="zh-CN" sz="1400" dirty="0"/>
              <a:t>） 大大提高了图像处理速度，</a:t>
            </a:r>
            <a:r>
              <a:rPr lang="en-US" altLang="zh-CN" sz="1400" dirty="0"/>
              <a:t>24-102*faster than the R-CNN method</a:t>
            </a:r>
            <a:r>
              <a:rPr lang="zh-CN" altLang="zh-CN" sz="1400" dirty="0"/>
              <a:t>；</a:t>
            </a:r>
            <a:endParaRPr lang="zh-CN" altLang="zh-CN" sz="1400" dirty="0">
              <a:effectLst/>
            </a:endParaRPr>
          </a:p>
        </p:txBody>
      </p:sp>
      <p:pic>
        <p:nvPicPr>
          <p:cNvPr id="2052" name="Picture 4" descr="https://img2018.cnblogs.com/blog/1450389/201810/1450389-20181006210226596-1231019652.jpg">
            <a:extLst>
              <a:ext uri="{FF2B5EF4-FFF2-40B4-BE49-F238E27FC236}">
                <a16:creationId xmlns:a16="http://schemas.microsoft.com/office/drawing/2014/main" id="{92F7E25A-B5CB-4967-BAFD-4DC5146C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179" y="3279203"/>
            <a:ext cx="5172183" cy="338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-images.jianshu.io/upload_images/9389734-03e1aea9357d38c2.png?imageMogr2/auto-orient/">
            <a:extLst>
              <a:ext uri="{FF2B5EF4-FFF2-40B4-BE49-F238E27FC236}">
                <a16:creationId xmlns:a16="http://schemas.microsoft.com/office/drawing/2014/main" id="{6E37FC63-F22E-4A4C-B451-00C231F4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696" y="1203561"/>
            <a:ext cx="6026057" cy="207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445615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5689</TotalTime>
  <Words>2547</Words>
  <Application>Microsoft Office PowerPoint</Application>
  <PresentationFormat>宽屏</PresentationFormat>
  <Paragraphs>413</Paragraphs>
  <Slides>24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-apple-system</vt:lpstr>
      <vt:lpstr>微软雅黑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OfficePLUS;ewenwan</dc:creator>
  <cp:keywords/>
  <dc:description/>
  <cp:lastModifiedBy>Mao Kuancheng</cp:lastModifiedBy>
  <cp:revision>352</cp:revision>
  <dcterms:created xsi:type="dcterms:W3CDTF">2015-08-18T02:51:41Z</dcterms:created>
  <dcterms:modified xsi:type="dcterms:W3CDTF">2019-06-19T06:24:02Z</dcterms:modified>
  <cp:category/>
</cp:coreProperties>
</file>